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7"/>
  </p:notesMasterIdLst>
  <p:sldIdLst>
    <p:sldId id="312" r:id="rId2"/>
    <p:sldId id="256" r:id="rId3"/>
    <p:sldId id="257" r:id="rId4"/>
    <p:sldId id="313" r:id="rId5"/>
    <p:sldId id="258" r:id="rId6"/>
    <p:sldId id="309" r:id="rId7"/>
    <p:sldId id="260" r:id="rId8"/>
    <p:sldId id="310" r:id="rId9"/>
    <p:sldId id="311" r:id="rId10"/>
    <p:sldId id="262" r:id="rId11"/>
    <p:sldId id="263" r:id="rId12"/>
    <p:sldId id="264" r:id="rId13"/>
    <p:sldId id="265" r:id="rId14"/>
    <p:sldId id="297" r:id="rId15"/>
    <p:sldId id="267" r:id="rId16"/>
    <p:sldId id="298" r:id="rId17"/>
    <p:sldId id="301" r:id="rId18"/>
    <p:sldId id="303" r:id="rId19"/>
    <p:sldId id="304" r:id="rId20"/>
    <p:sldId id="283" r:id="rId21"/>
    <p:sldId id="305" r:id="rId22"/>
    <p:sldId id="306" r:id="rId23"/>
    <p:sldId id="307" r:id="rId24"/>
    <p:sldId id="308" r:id="rId25"/>
    <p:sldId id="288"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Hind" panose="02000000000000000000"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CAED"/>
    <a:srgbClr val="618FED"/>
    <a:srgbClr val="66FF3B"/>
    <a:srgbClr val="041F30"/>
    <a:srgbClr val="FF0000"/>
    <a:srgbClr val="6A99FF"/>
    <a:srgbClr val="65FE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D89845-251B-450F-892F-AD4D11AD2FC3}">
  <a:tblStyle styleId="{25D89845-251B-450F-892F-AD4D11AD2FC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8B1F90-1BAB-4732-B098-FD1D01DD3F4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9"/>
    <p:restoredTop sz="94648"/>
  </p:normalViewPr>
  <p:slideViewPr>
    <p:cSldViewPr snapToGrid="0">
      <p:cViewPr varScale="1">
        <p:scale>
          <a:sx n="108" d="100"/>
          <a:sy n="108" d="100"/>
        </p:scale>
        <p:origin x="9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8214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3fb360a6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3fb360a6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536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95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73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urple gradient">
  <p:cSld name="BLANK_2_1">
    <p:bg>
      <p:bgPr>
        <a:gradFill>
          <a:gsLst>
            <a:gs pos="0">
              <a:srgbClr val="CC3399"/>
            </a:gs>
            <a:gs pos="100000">
              <a:srgbClr val="6699FF"/>
            </a:gs>
          </a:gsLst>
          <a:lin ang="5400700" scaled="0"/>
        </a:gradFill>
        <a:effectLst/>
      </p:bgPr>
    </p:bg>
    <p:spTree>
      <p:nvGrpSpPr>
        <p:cNvPr id="1" name="Shape 155"/>
        <p:cNvGrpSpPr/>
        <p:nvPr/>
      </p:nvGrpSpPr>
      <p:grpSpPr>
        <a:xfrm>
          <a:off x="0" y="0"/>
          <a:ext cx="0" cy="0"/>
          <a:chOff x="0" y="0"/>
          <a:chExt cx="0" cy="0"/>
        </a:xfrm>
      </p:grpSpPr>
      <p:sp>
        <p:nvSpPr>
          <p:cNvPr id="156" name="Google Shape;156;p12"/>
          <p:cNvSpPr/>
          <p:nvPr/>
        </p:nvSpPr>
        <p:spPr>
          <a:xfrm rot="5400000" flipH="1">
            <a:off x="7987926" y="280753"/>
            <a:ext cx="1436700" cy="8754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12"/>
          <p:cNvSpPr/>
          <p:nvPr/>
        </p:nvSpPr>
        <p:spPr>
          <a:xfrm rot="5400000" flipH="1">
            <a:off x="7711932" y="1152020"/>
            <a:ext cx="1779900" cy="1084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12"/>
          <p:cNvSpPr/>
          <p:nvPr/>
        </p:nvSpPr>
        <p:spPr>
          <a:xfrm rot="-5400000">
            <a:off x="8367248" y="1879235"/>
            <a:ext cx="965400" cy="588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 name="Google Shape;159;p12"/>
          <p:cNvSpPr/>
          <p:nvPr/>
        </p:nvSpPr>
        <p:spPr>
          <a:xfrm rot="-5400000">
            <a:off x="7784863" y="375260"/>
            <a:ext cx="768000" cy="4680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 name="Google Shape;160;p12"/>
          <p:cNvSpPr/>
          <p:nvPr/>
        </p:nvSpPr>
        <p:spPr>
          <a:xfrm rot="-5400000" flipH="1">
            <a:off x="8520834" y="2338254"/>
            <a:ext cx="542400" cy="3303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 name="Google Shape;161;p12"/>
          <p:cNvSpPr/>
          <p:nvPr/>
        </p:nvSpPr>
        <p:spPr>
          <a:xfrm rot="5400000" flipH="1">
            <a:off x="-280517" y="2947924"/>
            <a:ext cx="1435800" cy="8745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 name="Google Shape;162;p12"/>
          <p:cNvSpPr/>
          <p:nvPr/>
        </p:nvSpPr>
        <p:spPr>
          <a:xfrm rot="5400000">
            <a:off x="-191502" y="2612001"/>
            <a:ext cx="979200" cy="5961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 name="Google Shape;163;p12"/>
          <p:cNvSpPr/>
          <p:nvPr/>
        </p:nvSpPr>
        <p:spPr>
          <a:xfrm rot="-5400000" flipH="1">
            <a:off x="-209848" y="4278591"/>
            <a:ext cx="1074900" cy="655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 name="Google Shape;164;p12"/>
          <p:cNvSpPr/>
          <p:nvPr/>
        </p:nvSpPr>
        <p:spPr>
          <a:xfrm rot="-5400000">
            <a:off x="-145501" y="2377842"/>
            <a:ext cx="7443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5" name="Google Shape;165;p12"/>
          <p:cNvSpPr/>
          <p:nvPr/>
        </p:nvSpPr>
        <p:spPr>
          <a:xfrm rot="-5400000" flipH="1">
            <a:off x="276152" y="3815879"/>
            <a:ext cx="7437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1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6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google.github.io/mediapipe/solutions/holistic" TargetMode="External"/><Relationship Id="rId2" Type="http://schemas.openxmlformats.org/officeDocument/2006/relationships/hyperlink" Target="https://www.tensorflow.org/resources/learn-ml" TargetMode="External"/><Relationship Id="rId1" Type="http://schemas.openxmlformats.org/officeDocument/2006/relationships/slideLayout" Target="../slideLayouts/slideLayout6.xml"/><Relationship Id="rId6" Type="http://schemas.openxmlformats.org/officeDocument/2006/relationships/hyperlink" Target="https://ieeexplore.ieee.org/abstract/document/8862125" TargetMode="External"/><Relationship Id="rId5" Type="http://schemas.openxmlformats.org/officeDocument/2006/relationships/hyperlink" Target="https://indiansignlanguage.org/" TargetMode="External"/><Relationship Id="rId4" Type="http://schemas.openxmlformats.org/officeDocument/2006/relationships/hyperlink" Target="https://docs.opencv.org/4.x/d9/df8/tutorial_root.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eeexplore.ieee.org/document/7507939" TargetMode="External"/><Relationship Id="rId2" Type="http://schemas.openxmlformats.org/officeDocument/2006/relationships/hyperlink" Target="http://citeseerx.ist.psu.edu/viewdoc/download?doi=10.1.1.734.8389&amp;" TargetMode="External"/><Relationship Id="rId1" Type="http://schemas.openxmlformats.org/officeDocument/2006/relationships/slideLayout" Target="../slideLayouts/slideLayout6.xml"/><Relationship Id="rId4" Type="http://schemas.openxmlformats.org/officeDocument/2006/relationships/hyperlink" Target="https://ieeexplore.ieee.org/document/7916786"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adeshpande3.github.io/adeshpande3.github.io/A-Beginner's-Guide-To-%20Understanding-Convolutional-Neural-Networks/"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13F45E-6033-2E6F-D76D-F14F0D3F88B6}"/>
              </a:ext>
            </a:extLst>
          </p:cNvPr>
          <p:cNvSpPr/>
          <p:nvPr/>
        </p:nvSpPr>
        <p:spPr>
          <a:xfrm>
            <a:off x="0" y="4783427"/>
            <a:ext cx="9144000" cy="3706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2C168ECA-3BB4-C776-75C6-FF5A173D76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3" name="Rectangle 2">
            <a:extLst>
              <a:ext uri="{FF2B5EF4-FFF2-40B4-BE49-F238E27FC236}">
                <a16:creationId xmlns:a16="http://schemas.microsoft.com/office/drawing/2014/main" id="{179770E7-6443-7D64-5974-E4796F89A6A5}"/>
              </a:ext>
            </a:extLst>
          </p:cNvPr>
          <p:cNvSpPr/>
          <p:nvPr/>
        </p:nvSpPr>
        <p:spPr>
          <a:xfrm>
            <a:off x="1213303" y="1195605"/>
            <a:ext cx="6717390" cy="1477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800" dirty="0">
              <a:solidFill>
                <a:srgbClr val="6A99FF"/>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0F3F3D3-6644-DFFB-CC0A-3DBA091708B0}"/>
              </a:ext>
            </a:extLst>
          </p:cNvPr>
          <p:cNvSpPr txBox="1">
            <a:spLocks noChangeArrowheads="1"/>
          </p:cNvSpPr>
          <p:nvPr/>
        </p:nvSpPr>
        <p:spPr bwMode="auto">
          <a:xfrm>
            <a:off x="2081397" y="804626"/>
            <a:ext cx="5122969" cy="1289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lnSpc>
                <a:spcPct val="150000"/>
              </a:lnSpc>
            </a:pPr>
            <a:r>
              <a:rPr lang="en-US" sz="3600" b="1" u="sng" dirty="0">
                <a:solidFill>
                  <a:srgbClr val="66FF3B"/>
                </a:solidFill>
                <a:latin typeface="Times New Roman" panose="02020603050405020304" pitchFamily="18" charset="0"/>
                <a:cs typeface="Times New Roman" panose="02020603050405020304" pitchFamily="18" charset="0"/>
              </a:rPr>
              <a:t>NAMO ADHISTHA</a:t>
            </a:r>
            <a:endParaRPr lang="en-US" sz="1800" b="1" dirty="0">
              <a:solidFill>
                <a:srgbClr val="66FF3B"/>
              </a:solidFill>
              <a:latin typeface="Times New Roman" panose="02020603050405020304" pitchFamily="18" charset="0"/>
              <a:cs typeface="Times New Roman" panose="02020603050405020304" pitchFamily="18" charset="0"/>
            </a:endParaRPr>
          </a:p>
          <a:p>
            <a:pPr algn="ctr">
              <a:lnSpc>
                <a:spcPct val="150000"/>
              </a:lnSpc>
            </a:pPr>
            <a:r>
              <a:rPr lang="en-US" sz="1800" b="1" dirty="0">
                <a:solidFill>
                  <a:schemeClr val="bg1">
                    <a:lumMod val="10000"/>
                    <a:lumOff val="90000"/>
                  </a:schemeClr>
                </a:solidFill>
                <a:latin typeface="Times New Roman" panose="02020603050405020304" pitchFamily="18" charset="0"/>
                <a:cs typeface="Times New Roman" panose="02020603050405020304" pitchFamily="18" charset="0"/>
              </a:rPr>
              <a:t>Sign Language Translator</a:t>
            </a:r>
          </a:p>
        </p:txBody>
      </p:sp>
      <p:sp>
        <p:nvSpPr>
          <p:cNvPr id="8" name="TextBox 7">
            <a:extLst>
              <a:ext uri="{FF2B5EF4-FFF2-40B4-BE49-F238E27FC236}">
                <a16:creationId xmlns:a16="http://schemas.microsoft.com/office/drawing/2014/main" id="{BF7DA5B8-DCB0-B94C-3E86-89EFCB0E75A0}"/>
              </a:ext>
            </a:extLst>
          </p:cNvPr>
          <p:cNvSpPr txBox="1"/>
          <p:nvPr/>
        </p:nvSpPr>
        <p:spPr>
          <a:xfrm>
            <a:off x="918006" y="2955832"/>
            <a:ext cx="4453091" cy="1477328"/>
          </a:xfrm>
          <a:prstGeom prst="rect">
            <a:avLst/>
          </a:prstGeom>
          <a:noFill/>
        </p:spPr>
        <p:txBody>
          <a:bodyPr wrap="square" rtlCol="0">
            <a:spAutoFit/>
          </a:bodyPr>
          <a:lstStyle/>
          <a:p>
            <a:r>
              <a:rPr lang="en-US" sz="1800" b="1" dirty="0">
                <a:solidFill>
                  <a:schemeClr val="bg1">
                    <a:lumMod val="10000"/>
                    <a:lumOff val="90000"/>
                  </a:schemeClr>
                </a:solidFill>
                <a:latin typeface="Times New Roman" panose="02020603050405020304" pitchFamily="18" charset="0"/>
                <a:cs typeface="Times New Roman" panose="02020603050405020304" pitchFamily="18" charset="0"/>
              </a:rPr>
              <a:t>Submitted by: </a:t>
            </a:r>
          </a:p>
          <a:p>
            <a:pPr marL="571500" indent="-571500">
              <a:buClr>
                <a:schemeClr val="bg1">
                  <a:lumMod val="10000"/>
                  <a:lumOff val="90000"/>
                </a:schemeClr>
              </a:buClr>
              <a:buFont typeface="Arial" panose="020B0604020202020204" pitchFamily="34" charset="0"/>
              <a:buChar char="•"/>
            </a:pPr>
            <a:r>
              <a:rPr lang="en-US" sz="1800" dirty="0">
                <a:solidFill>
                  <a:srgbClr val="6A99FF"/>
                </a:solidFill>
                <a:latin typeface="Times New Roman" panose="02020603050405020304" pitchFamily="18" charset="0"/>
                <a:cs typeface="Times New Roman" panose="02020603050405020304" pitchFamily="18" charset="0"/>
              </a:rPr>
              <a:t>Manpreet Singh  </a:t>
            </a:r>
            <a:endParaRPr lang="en-US" sz="1800" dirty="0">
              <a:solidFill>
                <a:schemeClr val="bg1">
                  <a:lumMod val="90000"/>
                  <a:lumOff val="10000"/>
                </a:schemeClr>
              </a:solidFill>
              <a:latin typeface="Times New Roman" panose="02020603050405020304" pitchFamily="18" charset="0"/>
              <a:cs typeface="Times New Roman" panose="02020603050405020304" pitchFamily="18" charset="0"/>
            </a:endParaRPr>
          </a:p>
          <a:p>
            <a:pPr marL="571500" indent="-571500">
              <a:buClr>
                <a:schemeClr val="bg1">
                  <a:lumMod val="10000"/>
                  <a:lumOff val="90000"/>
                </a:schemeClr>
              </a:buClr>
              <a:buFont typeface="Arial" panose="020B0604020202020204" pitchFamily="34" charset="0"/>
              <a:buChar char="•"/>
            </a:pPr>
            <a:r>
              <a:rPr lang="en-US" sz="1800" dirty="0">
                <a:solidFill>
                  <a:srgbClr val="6A99FF"/>
                </a:solidFill>
                <a:latin typeface="Times New Roman" panose="02020603050405020304" pitchFamily="18" charset="0"/>
                <a:cs typeface="Times New Roman" panose="02020603050405020304" pitchFamily="18" charset="0"/>
              </a:rPr>
              <a:t>Nripesh Kumar   </a:t>
            </a:r>
          </a:p>
          <a:p>
            <a:pPr marL="571500" indent="-571500">
              <a:buClr>
                <a:schemeClr val="bg1">
                  <a:lumMod val="10000"/>
                  <a:lumOff val="90000"/>
                </a:schemeClr>
              </a:buClr>
              <a:buFont typeface="Arial" panose="020B0604020202020204" pitchFamily="34" charset="0"/>
              <a:buChar char="•"/>
            </a:pPr>
            <a:r>
              <a:rPr lang="en-US" sz="1800" dirty="0">
                <a:solidFill>
                  <a:srgbClr val="6A99FF"/>
                </a:solidFill>
                <a:latin typeface="Times New Roman" panose="02020603050405020304" pitchFamily="18" charset="0"/>
                <a:cs typeface="Times New Roman" panose="02020603050405020304" pitchFamily="18" charset="0"/>
              </a:rPr>
              <a:t>Yuvpartap Singh </a:t>
            </a:r>
          </a:p>
          <a:p>
            <a:pPr marL="571500" indent="-571500">
              <a:buClr>
                <a:schemeClr val="bg1">
                  <a:lumMod val="10000"/>
                  <a:lumOff val="90000"/>
                </a:schemeClr>
              </a:buClr>
              <a:buFont typeface="Arial" panose="020B0604020202020204" pitchFamily="34" charset="0"/>
              <a:buChar char="•"/>
            </a:pPr>
            <a:r>
              <a:rPr lang="en-US" sz="1800" dirty="0">
                <a:solidFill>
                  <a:srgbClr val="6A99FF"/>
                </a:solidFill>
                <a:latin typeface="Times New Roman" panose="02020603050405020304" pitchFamily="18" charset="0"/>
                <a:cs typeface="Times New Roman" panose="02020603050405020304" pitchFamily="18" charset="0"/>
              </a:rPr>
              <a:t>Fahad Khan      </a:t>
            </a:r>
            <a:endParaRPr lang="en-US" sz="1800" dirty="0">
              <a:solidFill>
                <a:schemeClr val="bg1">
                  <a:lumMod val="10000"/>
                  <a:lumOff val="90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B8268912-C1C6-8044-1475-26D058496550}"/>
              </a:ext>
            </a:extLst>
          </p:cNvPr>
          <p:cNvSpPr/>
          <p:nvPr/>
        </p:nvSpPr>
        <p:spPr>
          <a:xfrm>
            <a:off x="4718486" y="4788120"/>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182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38" name="Google Shape;238;p21"/>
          <p:cNvSpPr txBox="1">
            <a:spLocks noGrp="1"/>
          </p:cNvSpPr>
          <p:nvPr>
            <p:ph type="ctrTitle" idx="4294967295"/>
          </p:nvPr>
        </p:nvSpPr>
        <p:spPr>
          <a:xfrm>
            <a:off x="315884" y="149630"/>
            <a:ext cx="5319741" cy="784226"/>
          </a:xfrm>
          <a:prstGeom prst="rect">
            <a:avLst/>
          </a:prstGeom>
        </p:spPr>
        <p:txBody>
          <a:bodyPr spcFirstLastPara="1" wrap="square" lIns="91425" tIns="91425" rIns="91425" bIns="91425" anchor="b" anchorCtr="0">
            <a:noAutofit/>
          </a:bodyPr>
          <a:lstStyle/>
          <a:p>
            <a:pPr lvl="0"/>
            <a:r>
              <a:rPr lang="en-US" sz="3200" dirty="0">
                <a:latin typeface="Times New Roman" panose="02020603050405020304" pitchFamily="18" charset="0"/>
                <a:cs typeface="Times New Roman" panose="02020603050405020304" pitchFamily="18" charset="0"/>
              </a:rPr>
              <a:t>Results and Outputs</a:t>
            </a:r>
            <a:endParaRPr sz="3200" dirty="0"/>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424462" y="487507"/>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4582487" y="1550340"/>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258096" y="1950628"/>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E2958A9B-180E-505A-AAFF-21B65E28F9B3}"/>
              </a:ext>
            </a:extLst>
          </p:cNvPr>
          <p:cNvPicPr>
            <a:picLocks noChangeAspect="1"/>
          </p:cNvPicPr>
          <p:nvPr/>
        </p:nvPicPr>
        <p:blipFill>
          <a:blip r:embed="rId3"/>
          <a:stretch>
            <a:fillRect/>
          </a:stretch>
        </p:blipFill>
        <p:spPr>
          <a:xfrm>
            <a:off x="1691040" y="1030490"/>
            <a:ext cx="5545579" cy="3124009"/>
          </a:xfrm>
          <a:prstGeom prst="roundRect">
            <a:avLst>
              <a:gd name="adj" fmla="val 8594"/>
            </a:avLst>
          </a:prstGeom>
          <a:solidFill>
            <a:srgbClr val="FFFFFF">
              <a:shade val="85000"/>
            </a:srgbClr>
          </a:solidFill>
          <a:ln>
            <a:noFill/>
          </a:ln>
          <a:effectLst/>
        </p:spPr>
      </p:pic>
      <p:sp>
        <p:nvSpPr>
          <p:cNvPr id="8" name="TextBox 7">
            <a:extLst>
              <a:ext uri="{FF2B5EF4-FFF2-40B4-BE49-F238E27FC236}">
                <a16:creationId xmlns:a16="http://schemas.microsoft.com/office/drawing/2014/main" id="{6A87B4D3-DF14-4B3F-C152-8395F7380CD2}"/>
              </a:ext>
            </a:extLst>
          </p:cNvPr>
          <p:cNvSpPr txBox="1"/>
          <p:nvPr/>
        </p:nvSpPr>
        <p:spPr>
          <a:xfrm>
            <a:off x="2683746" y="4286661"/>
            <a:ext cx="3797481"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Final Result/Outcome of Product</a:t>
            </a:r>
            <a:endParaRPr lang="en-IN" sz="1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2"/>
          <p:cNvSpPr txBox="1">
            <a:spLocks noGrp="1"/>
          </p:cNvSpPr>
          <p:nvPr>
            <p:ph type="title"/>
          </p:nvPr>
        </p:nvSpPr>
        <p:spPr>
          <a:xfrm>
            <a:off x="377161" y="418681"/>
            <a:ext cx="6917437" cy="785862"/>
          </a:xfrm>
          <a:prstGeom prst="rect">
            <a:avLst/>
          </a:prstGeom>
        </p:spPr>
        <p:txBody>
          <a:bodyPr spcFirstLastPara="1" wrap="square" lIns="91425" tIns="91425" rIns="91425" bIns="91425" anchor="b" anchorCtr="0">
            <a:noAutofit/>
          </a:bodyPr>
          <a:lstStyle/>
          <a:p>
            <a:pPr lvl="0"/>
            <a:r>
              <a:rPr lang="en-US" sz="1800" dirty="0">
                <a:latin typeface="Times New Roman" panose="02020603050405020304" pitchFamily="18" charset="0"/>
                <a:cs typeface="Times New Roman" panose="02020603050405020304" pitchFamily="18" charset="0"/>
              </a:rPr>
              <a:t>Data collection for three actions with 30 sequences in each and each sequence worth of 30 frames data</a:t>
            </a:r>
            <a:endParaRPr sz="1800" dirty="0"/>
          </a:p>
        </p:txBody>
      </p:sp>
      <p:sp>
        <p:nvSpPr>
          <p:cNvPr id="259" name="Google Shape;259;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6" name="Picture 5">
            <a:extLst>
              <a:ext uri="{FF2B5EF4-FFF2-40B4-BE49-F238E27FC236}">
                <a16:creationId xmlns:a16="http://schemas.microsoft.com/office/drawing/2014/main" id="{8F5B3D63-A78A-DE76-C822-1B4AF3D0E9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437" y="2692382"/>
            <a:ext cx="2353184" cy="500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EC462A1-7596-B705-A919-377B9D49046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9022" y="1122163"/>
            <a:ext cx="2672996" cy="3640868"/>
          </a:xfrm>
          <a:prstGeom prst="roundRect">
            <a:avLst>
              <a:gd name="adj" fmla="val 8594"/>
            </a:avLst>
          </a:prstGeom>
          <a:solidFill>
            <a:srgbClr val="FFFFFF">
              <a:shade val="85000"/>
            </a:srgbClr>
          </a:solidFill>
          <a:ln>
            <a:noFill/>
          </a:ln>
          <a:effectLst>
            <a:glow>
              <a:schemeClr val="accent1"/>
            </a:glow>
            <a:reflection blurRad="12700" stA="18000" endPos="28000" dist="5000" dir="5400000" sy="-100000" algn="bl" rotWithShape="0"/>
          </a:effectLst>
        </p:spPr>
      </p:pic>
      <p:sp>
        <p:nvSpPr>
          <p:cNvPr id="2" name="Arrow: Right 1">
            <a:extLst>
              <a:ext uri="{FF2B5EF4-FFF2-40B4-BE49-F238E27FC236}">
                <a16:creationId xmlns:a16="http://schemas.microsoft.com/office/drawing/2014/main" id="{31BCCC66-5CAF-7924-8962-049A948C7989}"/>
              </a:ext>
            </a:extLst>
          </p:cNvPr>
          <p:cNvSpPr/>
          <p:nvPr/>
        </p:nvSpPr>
        <p:spPr>
          <a:xfrm>
            <a:off x="2782898" y="2829183"/>
            <a:ext cx="256137" cy="22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F1DF2C43-8AA6-0EE9-1DE7-6F25CFFAB637}"/>
              </a:ext>
            </a:extLst>
          </p:cNvPr>
          <p:cNvSpPr/>
          <p:nvPr/>
        </p:nvSpPr>
        <p:spPr>
          <a:xfrm>
            <a:off x="5936953" y="2842899"/>
            <a:ext cx="256137" cy="22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346769EB-BBC7-4EB0-973F-2842A84AA3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1652" y="1135879"/>
            <a:ext cx="2672996" cy="3640868"/>
          </a:xfrm>
          <a:prstGeom prst="roundRect">
            <a:avLst>
              <a:gd name="adj" fmla="val 8594"/>
            </a:avLst>
          </a:prstGeom>
          <a:solidFill>
            <a:srgbClr val="FFFFFF">
              <a:shade val="85000"/>
            </a:srgbClr>
          </a:solidFill>
          <a:ln>
            <a:noFill/>
          </a:ln>
          <a:effectLst>
            <a:glow>
              <a:schemeClr val="accent1"/>
            </a:glow>
            <a:reflection blurRad="12700" stA="18000" endPos="28000" dist="5000" dir="5400000" sy="-100000" algn="bl" rotWithShape="0"/>
          </a:effectLst>
        </p:spPr>
      </p:pic>
      <p:sp>
        <p:nvSpPr>
          <p:cNvPr id="9" name="TextBox 8">
            <a:extLst>
              <a:ext uri="{FF2B5EF4-FFF2-40B4-BE49-F238E27FC236}">
                <a16:creationId xmlns:a16="http://schemas.microsoft.com/office/drawing/2014/main" id="{5475B89A-EC09-D27F-C8A8-89401B0FE90C}"/>
              </a:ext>
            </a:extLst>
          </p:cNvPr>
          <p:cNvSpPr txBox="1"/>
          <p:nvPr/>
        </p:nvSpPr>
        <p:spPr>
          <a:xfrm>
            <a:off x="811439" y="3279390"/>
            <a:ext cx="1313180" cy="261610"/>
          </a:xfrm>
          <a:prstGeom prst="rect">
            <a:avLst/>
          </a:prstGeom>
          <a:noFill/>
        </p:spPr>
        <p:txBody>
          <a:bodyPr wrap="none" rtlCol="0">
            <a:spAutoFit/>
          </a:bodyPr>
          <a:lstStyle/>
          <a:p>
            <a:r>
              <a:rPr lang="en-US" sz="1100" dirty="0">
                <a:solidFill>
                  <a:schemeClr val="tx1"/>
                </a:solidFill>
              </a:rPr>
              <a:t>Fig: Three actions</a:t>
            </a:r>
            <a:endParaRPr lang="en-IN" sz="1100" dirty="0">
              <a:solidFill>
                <a:schemeClr val="tx1"/>
              </a:solidFill>
            </a:endParaRPr>
          </a:p>
        </p:txBody>
      </p:sp>
      <p:sp>
        <p:nvSpPr>
          <p:cNvPr id="12" name="TextBox 11">
            <a:extLst>
              <a:ext uri="{FF2B5EF4-FFF2-40B4-BE49-F238E27FC236}">
                <a16:creationId xmlns:a16="http://schemas.microsoft.com/office/drawing/2014/main" id="{80467A27-BA09-08F9-F473-D14900B8467B}"/>
              </a:ext>
            </a:extLst>
          </p:cNvPr>
          <p:cNvSpPr txBox="1"/>
          <p:nvPr/>
        </p:nvSpPr>
        <p:spPr>
          <a:xfrm>
            <a:off x="3824885" y="4812625"/>
            <a:ext cx="1361270" cy="261610"/>
          </a:xfrm>
          <a:prstGeom prst="rect">
            <a:avLst/>
          </a:prstGeom>
          <a:noFill/>
        </p:spPr>
        <p:txBody>
          <a:bodyPr wrap="none" rtlCol="0">
            <a:spAutoFit/>
          </a:bodyPr>
          <a:lstStyle/>
          <a:p>
            <a:r>
              <a:rPr lang="en-US" sz="1100" dirty="0">
                <a:solidFill>
                  <a:schemeClr val="tx1"/>
                </a:solidFill>
              </a:rPr>
              <a:t>Fig: 30 Sequences</a:t>
            </a:r>
            <a:endParaRPr lang="en-IN" sz="1100" dirty="0">
              <a:solidFill>
                <a:schemeClr val="tx1"/>
              </a:solidFill>
            </a:endParaRPr>
          </a:p>
        </p:txBody>
      </p:sp>
      <p:sp>
        <p:nvSpPr>
          <p:cNvPr id="13" name="TextBox 12">
            <a:extLst>
              <a:ext uri="{FF2B5EF4-FFF2-40B4-BE49-F238E27FC236}">
                <a16:creationId xmlns:a16="http://schemas.microsoft.com/office/drawing/2014/main" id="{E27EF582-1F98-EEF7-212A-F520B7ED2A98}"/>
              </a:ext>
            </a:extLst>
          </p:cNvPr>
          <p:cNvSpPr txBox="1"/>
          <p:nvPr/>
        </p:nvSpPr>
        <p:spPr>
          <a:xfrm>
            <a:off x="7146174" y="4812625"/>
            <a:ext cx="1083951" cy="261610"/>
          </a:xfrm>
          <a:prstGeom prst="rect">
            <a:avLst/>
          </a:prstGeom>
          <a:noFill/>
        </p:spPr>
        <p:txBody>
          <a:bodyPr wrap="none" rtlCol="0">
            <a:spAutoFit/>
          </a:bodyPr>
          <a:lstStyle/>
          <a:p>
            <a:r>
              <a:rPr lang="en-US" sz="1100" dirty="0">
                <a:solidFill>
                  <a:schemeClr val="tx1"/>
                </a:solidFill>
              </a:rPr>
              <a:t>Fig: 30 frames</a:t>
            </a:r>
            <a:endParaRPr lang="en-IN" sz="11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755076" y="937869"/>
            <a:ext cx="3157582" cy="767449"/>
          </a:xfrm>
          <a:prstGeom prst="rect">
            <a:avLst/>
          </a:prstGeom>
        </p:spPr>
        <p:txBody>
          <a:bodyPr spcFirstLastPara="1" wrap="square" lIns="91425" tIns="91425" rIns="91425" bIns="91425" anchor="b" anchorCtr="0">
            <a:noAutofit/>
          </a:bodyPr>
          <a:lstStyle/>
          <a:p>
            <a:pPr lvl="0" algn="just"/>
            <a:r>
              <a:rPr lang="en-IN" sz="1400" b="0" dirty="0">
                <a:solidFill>
                  <a:schemeClr val="accent6"/>
                </a:solidFill>
                <a:latin typeface="Times New Roman" panose="02020603050405020304" pitchFamily="18" charset="0"/>
                <a:ea typeface="Arial" panose="020B0604020202020204" pitchFamily="34" charset="0"/>
              </a:rPr>
              <a:t>The Scalars dashboard shows how the loss and metrics change with every epoch.</a:t>
            </a:r>
            <a:endParaRPr sz="1400" b="0" dirty="0">
              <a:solidFill>
                <a:schemeClr val="accent6"/>
              </a:solidFill>
            </a:endParaRPr>
          </a:p>
        </p:txBody>
      </p:sp>
      <p:sp>
        <p:nvSpPr>
          <p:cNvPr id="265" name="Google Shape;265;p2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 </a:t>
            </a:r>
            <a:endParaRPr dirty="0"/>
          </a:p>
        </p:txBody>
      </p:sp>
      <p:sp>
        <p:nvSpPr>
          <p:cNvPr id="267" name="Google Shape;267;p23"/>
          <p:cNvSpPr txBox="1">
            <a:spLocks noGrp="1"/>
          </p:cNvSpPr>
          <p:nvPr>
            <p:ph type="body" idx="3"/>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 </a:t>
            </a:r>
            <a:endParaRPr dirty="0"/>
          </a:p>
        </p:txBody>
      </p:sp>
      <p:sp>
        <p:nvSpPr>
          <p:cNvPr id="268" name="Google Shape;268;p2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Picture 6">
            <a:extLst>
              <a:ext uri="{FF2B5EF4-FFF2-40B4-BE49-F238E27FC236}">
                <a16:creationId xmlns:a16="http://schemas.microsoft.com/office/drawing/2014/main" id="{F6091F82-F977-7085-02B8-96B419F39180}"/>
              </a:ext>
            </a:extLst>
          </p:cNvPr>
          <p:cNvPicPr>
            <a:picLocks noChangeAspect="1"/>
          </p:cNvPicPr>
          <p:nvPr/>
        </p:nvPicPr>
        <p:blipFill>
          <a:blip r:embed="rId3"/>
          <a:stretch>
            <a:fillRect/>
          </a:stretch>
        </p:blipFill>
        <p:spPr>
          <a:xfrm>
            <a:off x="4734116" y="320593"/>
            <a:ext cx="3708569" cy="206847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6AADA6C8-1138-2D76-AE4C-7C0CBEE0A9E0}"/>
              </a:ext>
            </a:extLst>
          </p:cNvPr>
          <p:cNvPicPr>
            <a:picLocks noChangeAspect="1"/>
          </p:cNvPicPr>
          <p:nvPr/>
        </p:nvPicPr>
        <p:blipFill>
          <a:blip r:embed="rId4"/>
          <a:stretch>
            <a:fillRect/>
          </a:stretch>
        </p:blipFill>
        <p:spPr>
          <a:xfrm>
            <a:off x="638630" y="2764465"/>
            <a:ext cx="3707695" cy="2105247"/>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77506230-79A6-A37D-06AD-4872ED001D86}"/>
              </a:ext>
            </a:extLst>
          </p:cNvPr>
          <p:cNvSpPr/>
          <p:nvPr/>
        </p:nvSpPr>
        <p:spPr>
          <a:xfrm>
            <a:off x="4647716" y="3447756"/>
            <a:ext cx="3000276" cy="738664"/>
          </a:xfrm>
          <a:prstGeom prst="rect">
            <a:avLst/>
          </a:prstGeom>
        </p:spPr>
        <p:txBody>
          <a:bodyPr wrap="square">
            <a:spAutoFit/>
          </a:bodyPr>
          <a:lstStyle/>
          <a:p>
            <a:pPr algn="just"/>
            <a:r>
              <a:rPr lang="en-IN" dirty="0">
                <a:solidFill>
                  <a:schemeClr val="accent6"/>
                </a:solidFill>
                <a:latin typeface="Times New Roman" panose="02020603050405020304" pitchFamily="18" charset="0"/>
                <a:ea typeface="Arial" panose="020B0604020202020204" pitchFamily="34" charset="0"/>
              </a:rPr>
              <a:t>You can use it to also track training speed, learning rate, and other scalar values.</a:t>
            </a:r>
            <a:endParaRPr lang="en-IN" dirty="0">
              <a:solidFill>
                <a:schemeClr val="accent6"/>
              </a:solidFill>
            </a:endParaRPr>
          </a:p>
        </p:txBody>
      </p:sp>
      <p:sp>
        <p:nvSpPr>
          <p:cNvPr id="3" name="Arrow: Right 2">
            <a:extLst>
              <a:ext uri="{FF2B5EF4-FFF2-40B4-BE49-F238E27FC236}">
                <a16:creationId xmlns:a16="http://schemas.microsoft.com/office/drawing/2014/main" id="{629016AD-EBEC-F59B-48EF-A04189308D6B}"/>
              </a:ext>
            </a:extLst>
          </p:cNvPr>
          <p:cNvSpPr/>
          <p:nvPr/>
        </p:nvSpPr>
        <p:spPr>
          <a:xfrm>
            <a:off x="4179094" y="1135856"/>
            <a:ext cx="230791" cy="18573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428DCB2C-66BB-881D-2106-5AAD58B38721}"/>
              </a:ext>
            </a:extLst>
          </p:cNvPr>
          <p:cNvSpPr/>
          <p:nvPr/>
        </p:nvSpPr>
        <p:spPr>
          <a:xfrm rot="10800000">
            <a:off x="4409885" y="3671537"/>
            <a:ext cx="230791" cy="18573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4093639" y="1738575"/>
            <a:ext cx="3416121" cy="1394400"/>
          </a:xfrm>
          <a:prstGeom prst="rect">
            <a:avLst/>
          </a:prstGeom>
        </p:spPr>
        <p:txBody>
          <a:bodyPr spcFirstLastPara="1" wrap="square" lIns="91425" tIns="91425" rIns="91425" bIns="91425" anchor="b" anchorCtr="0">
            <a:noAutofit/>
          </a:bodyPr>
          <a:lstStyle/>
          <a:p>
            <a:pPr algn="ctr">
              <a:lnSpc>
                <a:spcPct val="150000"/>
              </a:lnSpc>
            </a:pPr>
            <a:r>
              <a:rPr lang="en-US" sz="3200" dirty="0">
                <a:solidFill>
                  <a:schemeClr val="bg1">
                    <a:lumMod val="50000"/>
                    <a:lumOff val="50000"/>
                  </a:schemeClr>
                </a:solidFill>
                <a:latin typeface="Times New Roman" panose="02020603050405020304" pitchFamily="18" charset="0"/>
                <a:cs typeface="Times New Roman" panose="02020603050405020304" pitchFamily="18" charset="0"/>
              </a:rPr>
              <a:t>Demonstration By </a:t>
            </a:r>
            <a:br>
              <a:rPr lang="en-US" sz="3200" dirty="0">
                <a:solidFill>
                  <a:srgbClr val="286D9F"/>
                </a:solidFill>
                <a:latin typeface="Times New Roman" panose="02020603050405020304" pitchFamily="18" charset="0"/>
                <a:cs typeface="Times New Roman" panose="02020603050405020304" pitchFamily="18" charset="0"/>
              </a:rPr>
            </a:br>
            <a:r>
              <a:rPr lang="en-US" sz="2800" dirty="0" err="1">
                <a:solidFill>
                  <a:schemeClr val="bg1">
                    <a:lumMod val="10000"/>
                    <a:lumOff val="90000"/>
                  </a:schemeClr>
                </a:solidFill>
                <a:latin typeface="Times New Roman" panose="02020603050405020304" pitchFamily="18" charset="0"/>
                <a:cs typeface="Times New Roman" panose="02020603050405020304" pitchFamily="18" charset="0"/>
              </a:rPr>
              <a:t>Nripesh</a:t>
            </a:r>
            <a:r>
              <a:rPr lang="en-US" sz="2800" dirty="0">
                <a:solidFill>
                  <a:schemeClr val="bg1">
                    <a:lumMod val="10000"/>
                    <a:lumOff val="90000"/>
                  </a:schemeClr>
                </a:solidFill>
                <a:latin typeface="Times New Roman" panose="02020603050405020304" pitchFamily="18" charset="0"/>
                <a:cs typeface="Times New Roman" panose="02020603050405020304" pitchFamily="18" charset="0"/>
              </a:rPr>
              <a:t> Kumar</a:t>
            </a:r>
          </a:p>
        </p:txBody>
      </p:sp>
      <p:sp>
        <p:nvSpPr>
          <p:cNvPr id="276" name="Google Shape;276;p2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6" name="Picture 5">
            <a:extLst>
              <a:ext uri="{FF2B5EF4-FFF2-40B4-BE49-F238E27FC236}">
                <a16:creationId xmlns:a16="http://schemas.microsoft.com/office/drawing/2014/main" id="{6D4B3ED0-3157-4D47-B281-6113957823A7}"/>
              </a:ext>
            </a:extLst>
          </p:cNvPr>
          <p:cNvPicPr>
            <a:picLocks noChangeAspect="1"/>
          </p:cNvPicPr>
          <p:nvPr/>
        </p:nvPicPr>
        <p:blipFill rotWithShape="1">
          <a:blip r:embed="rId3"/>
          <a:srcRect l="24752" t="6289" r="15593" b="-134"/>
          <a:stretch/>
        </p:blipFill>
        <p:spPr bwMode="auto">
          <a:xfrm>
            <a:off x="937045" y="883123"/>
            <a:ext cx="2982991" cy="322614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9F15-4575-0F15-5766-2D893656A18F}"/>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C19A71BC-3BFC-BD5A-A9BD-58582F113A51}"/>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81C86290-A013-8E56-529E-E57C12E40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03D17121-92EF-4E2E-F0D3-A6A9617BDE7D}"/>
              </a:ext>
            </a:extLst>
          </p:cNvPr>
          <p:cNvPicPr>
            <a:picLocks noChangeAspect="1"/>
          </p:cNvPicPr>
          <p:nvPr/>
        </p:nvPicPr>
        <p:blipFill rotWithShape="1">
          <a:blip r:embed="rId3"/>
          <a:srcRect l="24846" t="7771" r="17075"/>
          <a:stretch/>
        </p:blipFill>
        <p:spPr bwMode="auto">
          <a:xfrm>
            <a:off x="1374195" y="800986"/>
            <a:ext cx="2890698" cy="3317358"/>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C4E4A26-6E8E-5282-B17A-6BA185891298}"/>
              </a:ext>
            </a:extLst>
          </p:cNvPr>
          <p:cNvPicPr>
            <a:picLocks noChangeAspect="1"/>
          </p:cNvPicPr>
          <p:nvPr/>
        </p:nvPicPr>
        <p:blipFill rotWithShape="1">
          <a:blip r:embed="rId4"/>
          <a:srcRect l="26341" t="9566" r="16773"/>
          <a:stretch/>
        </p:blipFill>
        <p:spPr bwMode="auto">
          <a:xfrm>
            <a:off x="4572000" y="800986"/>
            <a:ext cx="2890698" cy="3317358"/>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21B8F247-A1FB-76C9-7F52-7B350ECB1FF3}"/>
              </a:ext>
            </a:extLst>
          </p:cNvPr>
          <p:cNvSpPr txBox="1"/>
          <p:nvPr/>
        </p:nvSpPr>
        <p:spPr>
          <a:xfrm>
            <a:off x="2771553" y="4490687"/>
            <a:ext cx="3600893" cy="338554"/>
          </a:xfrm>
          <a:prstGeom prst="rect">
            <a:avLst/>
          </a:prstGeom>
          <a:noFill/>
        </p:spPr>
        <p:txBody>
          <a:bodyPr wrap="square" rtlCol="0">
            <a:spAutoFit/>
          </a:bodyPr>
          <a:lstStyle/>
          <a:p>
            <a:r>
              <a:rPr lang="en-IN" sz="1600" b="1" i="1" dirty="0">
                <a:solidFill>
                  <a:srgbClr val="FFC000"/>
                </a:solidFill>
              </a:rPr>
              <a:t>“Namaste Chandigarh University”</a:t>
            </a:r>
          </a:p>
        </p:txBody>
      </p:sp>
    </p:spTree>
    <p:extLst>
      <p:ext uri="{BB962C8B-B14F-4D97-AF65-F5344CB8AC3E}">
        <p14:creationId xmlns:p14="http://schemas.microsoft.com/office/powerpoint/2010/main" val="1999936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endParaRPr dirty="0"/>
          </a:p>
        </p:txBody>
      </p:sp>
      <p:sp>
        <p:nvSpPr>
          <p:cNvPr id="291" name="Google Shape;291;p2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7" name="Picture 6">
            <a:extLst>
              <a:ext uri="{FF2B5EF4-FFF2-40B4-BE49-F238E27FC236}">
                <a16:creationId xmlns:a16="http://schemas.microsoft.com/office/drawing/2014/main" id="{F55FF700-AE25-0011-7365-C7883A3A6701}"/>
              </a:ext>
            </a:extLst>
          </p:cNvPr>
          <p:cNvPicPr>
            <a:picLocks noChangeAspect="1"/>
          </p:cNvPicPr>
          <p:nvPr/>
        </p:nvPicPr>
        <p:blipFill rotWithShape="1">
          <a:blip r:embed="rId3"/>
          <a:srcRect l="21807" t="7669" r="17069" b="767"/>
          <a:stretch/>
        </p:blipFill>
        <p:spPr>
          <a:xfrm>
            <a:off x="972321" y="1004504"/>
            <a:ext cx="2982991" cy="3226146"/>
          </a:xfrm>
          <a:prstGeom prst="rect">
            <a:avLst/>
          </a:prstGeom>
          <a:ln>
            <a:noFill/>
          </a:ln>
          <a:effectLst>
            <a:outerShdw blurRad="292100" dist="139700" dir="2700000" algn="tl" rotWithShape="0">
              <a:srgbClr val="333333">
                <a:alpha val="65000"/>
              </a:srgbClr>
            </a:outerShdw>
          </a:effectLst>
        </p:spPr>
      </p:pic>
      <p:sp>
        <p:nvSpPr>
          <p:cNvPr id="11" name="Google Shape;273;p24">
            <a:extLst>
              <a:ext uri="{FF2B5EF4-FFF2-40B4-BE49-F238E27FC236}">
                <a16:creationId xmlns:a16="http://schemas.microsoft.com/office/drawing/2014/main" id="{956AB078-77C5-2297-8D74-6BC89C4A86C6}"/>
              </a:ext>
            </a:extLst>
          </p:cNvPr>
          <p:cNvSpPr txBox="1">
            <a:spLocks/>
          </p:cNvSpPr>
          <p:nvPr/>
        </p:nvSpPr>
        <p:spPr>
          <a:xfrm>
            <a:off x="4093639" y="1738575"/>
            <a:ext cx="3416121" cy="139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lnSpc>
                <a:spcPct val="150000"/>
              </a:lnSpc>
            </a:pPr>
            <a:r>
              <a:rPr lang="en-US" sz="3200" dirty="0">
                <a:solidFill>
                  <a:schemeClr val="bg1">
                    <a:lumMod val="50000"/>
                    <a:lumOff val="50000"/>
                  </a:schemeClr>
                </a:solidFill>
                <a:latin typeface="Times New Roman" panose="02020603050405020304" pitchFamily="18" charset="0"/>
                <a:cs typeface="Times New Roman" panose="02020603050405020304" pitchFamily="18" charset="0"/>
              </a:rPr>
              <a:t>Demonstration By </a:t>
            </a:r>
            <a:br>
              <a:rPr lang="en-US" sz="3200" dirty="0">
                <a:solidFill>
                  <a:srgbClr val="286D9F"/>
                </a:solidFill>
                <a:latin typeface="Times New Roman" panose="02020603050405020304" pitchFamily="18" charset="0"/>
                <a:cs typeface="Times New Roman" panose="02020603050405020304" pitchFamily="18" charset="0"/>
              </a:rPr>
            </a:br>
            <a:r>
              <a:rPr lang="en-US" sz="2800" dirty="0">
                <a:solidFill>
                  <a:schemeClr val="bg1">
                    <a:lumMod val="10000"/>
                    <a:lumOff val="90000"/>
                  </a:schemeClr>
                </a:solidFill>
                <a:latin typeface="Times New Roman" panose="02020603050405020304" pitchFamily="18" charset="0"/>
                <a:cs typeface="Times New Roman" panose="02020603050405020304" pitchFamily="18" charset="0"/>
              </a:rPr>
              <a:t>Yuvpartap Singh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535FC4-7E8F-1C91-B09D-9B6498A8C4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3" name="Picture 2">
            <a:extLst>
              <a:ext uri="{FF2B5EF4-FFF2-40B4-BE49-F238E27FC236}">
                <a16:creationId xmlns:a16="http://schemas.microsoft.com/office/drawing/2014/main" id="{C514169C-AFFE-9341-0879-DCA83AA3D00D}"/>
              </a:ext>
            </a:extLst>
          </p:cNvPr>
          <p:cNvPicPr>
            <a:picLocks noChangeAspect="1"/>
          </p:cNvPicPr>
          <p:nvPr/>
        </p:nvPicPr>
        <p:blipFill rotWithShape="1">
          <a:blip r:embed="rId2"/>
          <a:srcRect l="21985" t="5299" r="20247"/>
          <a:stretch/>
        </p:blipFill>
        <p:spPr bwMode="auto">
          <a:xfrm>
            <a:off x="1660986" y="829341"/>
            <a:ext cx="2814829" cy="333153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FA3013F-7A80-CCD5-7DFB-CBD4DB7B8A97}"/>
              </a:ext>
            </a:extLst>
          </p:cNvPr>
          <p:cNvPicPr>
            <a:picLocks noChangeAspect="1"/>
          </p:cNvPicPr>
          <p:nvPr/>
        </p:nvPicPr>
        <p:blipFill rotWithShape="1">
          <a:blip r:embed="rId3"/>
          <a:srcRect l="21425" t="4522" r="20334"/>
          <a:stretch/>
        </p:blipFill>
        <p:spPr bwMode="auto">
          <a:xfrm>
            <a:off x="4668185" y="829341"/>
            <a:ext cx="2814829" cy="333153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A22E268-6ADE-34E6-DC43-53A878BEA84B}"/>
              </a:ext>
            </a:extLst>
          </p:cNvPr>
          <p:cNvSpPr txBox="1"/>
          <p:nvPr/>
        </p:nvSpPr>
        <p:spPr>
          <a:xfrm>
            <a:off x="2771553" y="4490687"/>
            <a:ext cx="3600893" cy="338554"/>
          </a:xfrm>
          <a:prstGeom prst="rect">
            <a:avLst/>
          </a:prstGeom>
          <a:noFill/>
        </p:spPr>
        <p:txBody>
          <a:bodyPr wrap="square" rtlCol="0">
            <a:spAutoFit/>
          </a:bodyPr>
          <a:lstStyle/>
          <a:p>
            <a:r>
              <a:rPr lang="en-IN" sz="1600" b="1" i="1" dirty="0">
                <a:solidFill>
                  <a:srgbClr val="FFC000"/>
                </a:solidFill>
              </a:rPr>
              <a:t>“Namaste Chandigarh University”</a:t>
            </a:r>
          </a:p>
        </p:txBody>
      </p:sp>
    </p:spTree>
    <p:extLst>
      <p:ext uri="{BB962C8B-B14F-4D97-AF65-F5344CB8AC3E}">
        <p14:creationId xmlns:p14="http://schemas.microsoft.com/office/powerpoint/2010/main" val="2613859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2FF3AD-02A7-F9C6-95B0-5AC5385971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4" name="Picture 3">
            <a:extLst>
              <a:ext uri="{FF2B5EF4-FFF2-40B4-BE49-F238E27FC236}">
                <a16:creationId xmlns:a16="http://schemas.microsoft.com/office/drawing/2014/main" id="{5D773E4E-2B26-1096-0D32-D1C02A43D9A5}"/>
              </a:ext>
            </a:extLst>
          </p:cNvPr>
          <p:cNvPicPr>
            <a:picLocks noChangeAspect="1"/>
          </p:cNvPicPr>
          <p:nvPr/>
        </p:nvPicPr>
        <p:blipFill rotWithShape="1">
          <a:blip r:embed="rId2"/>
          <a:srcRect l="18304" t="5758" r="24063"/>
          <a:stretch/>
        </p:blipFill>
        <p:spPr bwMode="auto">
          <a:xfrm>
            <a:off x="1644400" y="1125800"/>
            <a:ext cx="2718595" cy="3226146"/>
          </a:xfrm>
          <a:prstGeom prst="rect">
            <a:avLst/>
          </a:prstGeom>
          <a:ln>
            <a:noFill/>
          </a:ln>
          <a:effectLst>
            <a:outerShdw blurRad="190500" algn="tl" rotWithShape="0">
              <a:srgbClr val="000000">
                <a:alpha val="70000"/>
              </a:srgbClr>
            </a:outerShdw>
          </a:effectLst>
        </p:spPr>
      </p:pic>
      <p:sp>
        <p:nvSpPr>
          <p:cNvPr id="8" name="Google Shape;273;p24">
            <a:extLst>
              <a:ext uri="{FF2B5EF4-FFF2-40B4-BE49-F238E27FC236}">
                <a16:creationId xmlns:a16="http://schemas.microsoft.com/office/drawing/2014/main" id="{7C88FBA5-03ED-0339-FFF2-638AFD6F9461}"/>
              </a:ext>
            </a:extLst>
          </p:cNvPr>
          <p:cNvSpPr txBox="1">
            <a:spLocks/>
          </p:cNvSpPr>
          <p:nvPr/>
        </p:nvSpPr>
        <p:spPr>
          <a:xfrm>
            <a:off x="4362995" y="1874550"/>
            <a:ext cx="3416121" cy="139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lnSpc>
                <a:spcPct val="150000"/>
              </a:lnSpc>
            </a:pPr>
            <a:r>
              <a:rPr lang="en-US" sz="3200" dirty="0">
                <a:solidFill>
                  <a:schemeClr val="bg1">
                    <a:lumMod val="50000"/>
                    <a:lumOff val="50000"/>
                  </a:schemeClr>
                </a:solidFill>
                <a:latin typeface="Times New Roman" panose="02020603050405020304" pitchFamily="18" charset="0"/>
                <a:cs typeface="Times New Roman" panose="02020603050405020304" pitchFamily="18" charset="0"/>
              </a:rPr>
              <a:t>Demonstration By </a:t>
            </a:r>
            <a:br>
              <a:rPr lang="en-US" sz="3200" dirty="0">
                <a:solidFill>
                  <a:srgbClr val="286D9F"/>
                </a:solidFill>
                <a:latin typeface="Times New Roman" panose="02020603050405020304" pitchFamily="18" charset="0"/>
                <a:cs typeface="Times New Roman" panose="02020603050405020304" pitchFamily="18" charset="0"/>
              </a:rPr>
            </a:br>
            <a:r>
              <a:rPr lang="en-US" sz="2800" dirty="0">
                <a:solidFill>
                  <a:schemeClr val="bg1">
                    <a:lumMod val="10000"/>
                    <a:lumOff val="90000"/>
                  </a:schemeClr>
                </a:solidFill>
                <a:latin typeface="Times New Roman" panose="02020603050405020304" pitchFamily="18" charset="0"/>
                <a:cs typeface="Times New Roman" panose="02020603050405020304" pitchFamily="18" charset="0"/>
              </a:rPr>
              <a:t>Manpreet Singh</a:t>
            </a:r>
          </a:p>
        </p:txBody>
      </p:sp>
    </p:spTree>
    <p:extLst>
      <p:ext uri="{BB962C8B-B14F-4D97-AF65-F5344CB8AC3E}">
        <p14:creationId xmlns:p14="http://schemas.microsoft.com/office/powerpoint/2010/main" val="977456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B5A1B-9FBB-6DCD-8594-A19586DB59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6B0FF72B-1209-F479-CC84-0BB310AB3524}"/>
              </a:ext>
            </a:extLst>
          </p:cNvPr>
          <p:cNvPicPr>
            <a:picLocks noChangeAspect="1"/>
          </p:cNvPicPr>
          <p:nvPr/>
        </p:nvPicPr>
        <p:blipFill rotWithShape="1">
          <a:blip r:embed="rId2"/>
          <a:srcRect l="19319" t="5748" r="25066"/>
          <a:stretch/>
        </p:blipFill>
        <p:spPr bwMode="auto">
          <a:xfrm>
            <a:off x="4668185" y="829341"/>
            <a:ext cx="2814829" cy="340817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AC09802F-8E82-1959-2C9A-7E10687FAF60}"/>
              </a:ext>
            </a:extLst>
          </p:cNvPr>
          <p:cNvSpPr txBox="1"/>
          <p:nvPr/>
        </p:nvSpPr>
        <p:spPr>
          <a:xfrm>
            <a:off x="2771553" y="4490687"/>
            <a:ext cx="3600893" cy="338554"/>
          </a:xfrm>
          <a:prstGeom prst="rect">
            <a:avLst/>
          </a:prstGeom>
          <a:noFill/>
        </p:spPr>
        <p:txBody>
          <a:bodyPr wrap="square" rtlCol="0">
            <a:spAutoFit/>
          </a:bodyPr>
          <a:lstStyle/>
          <a:p>
            <a:r>
              <a:rPr lang="en-IN" sz="1600" b="1" i="1" dirty="0">
                <a:solidFill>
                  <a:srgbClr val="FFC000"/>
                </a:solidFill>
              </a:rPr>
              <a:t>“Namaste Chandigarh University”</a:t>
            </a:r>
          </a:p>
        </p:txBody>
      </p:sp>
      <p:pic>
        <p:nvPicPr>
          <p:cNvPr id="6" name="Picture 5">
            <a:extLst>
              <a:ext uri="{FF2B5EF4-FFF2-40B4-BE49-F238E27FC236}">
                <a16:creationId xmlns:a16="http://schemas.microsoft.com/office/drawing/2014/main" id="{D418EC3E-37E8-699E-CC64-20684CAAA55D}"/>
              </a:ext>
            </a:extLst>
          </p:cNvPr>
          <p:cNvPicPr>
            <a:picLocks noChangeAspect="1"/>
          </p:cNvPicPr>
          <p:nvPr/>
        </p:nvPicPr>
        <p:blipFill rotWithShape="1">
          <a:blip r:embed="rId3"/>
          <a:srcRect l="18231" t="4496" r="24499" b="611"/>
          <a:stretch/>
        </p:blipFill>
        <p:spPr bwMode="auto">
          <a:xfrm>
            <a:off x="1660986" y="829341"/>
            <a:ext cx="2814829" cy="33315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4547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D3F3-3552-2E1D-78CA-99B4E7C87C87}"/>
              </a:ext>
            </a:extLst>
          </p:cNvPr>
          <p:cNvSpPr>
            <a:spLocks noGrp="1"/>
          </p:cNvSpPr>
          <p:nvPr>
            <p:ph type="title"/>
          </p:nvPr>
        </p:nvSpPr>
        <p:spPr>
          <a:xfrm>
            <a:off x="2129396" y="333661"/>
            <a:ext cx="4288467" cy="809898"/>
          </a:xfrm>
        </p:spPr>
        <p:txBody>
          <a:bodyPr/>
          <a:lstStyle/>
          <a:p>
            <a:pPr algn="ctr"/>
            <a:r>
              <a:rPr lang="en-US" dirty="0">
                <a:latin typeface="Times New Roman" panose="02020603050405020304" pitchFamily="18" charset="0"/>
                <a:cs typeface="Times New Roman" panose="02020603050405020304" pitchFamily="18" charset="0"/>
              </a:rPr>
              <a:t>CONCLUSION</a:t>
            </a:r>
            <a:endParaRPr lang="en-US" dirty="0"/>
          </a:p>
        </p:txBody>
      </p:sp>
      <p:sp>
        <p:nvSpPr>
          <p:cNvPr id="3" name="Slide Number Placeholder 2">
            <a:extLst>
              <a:ext uri="{FF2B5EF4-FFF2-40B4-BE49-F238E27FC236}">
                <a16:creationId xmlns:a16="http://schemas.microsoft.com/office/drawing/2014/main" id="{0291889F-1ED9-7F9E-38F2-B06611ACF4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Rectangle 3">
            <a:extLst>
              <a:ext uri="{FF2B5EF4-FFF2-40B4-BE49-F238E27FC236}">
                <a16:creationId xmlns:a16="http://schemas.microsoft.com/office/drawing/2014/main" id="{DCEFD32D-05CD-DA4D-AC62-73614E9B962E}"/>
              </a:ext>
            </a:extLst>
          </p:cNvPr>
          <p:cNvSpPr/>
          <p:nvPr/>
        </p:nvSpPr>
        <p:spPr>
          <a:xfrm>
            <a:off x="1345473" y="1387061"/>
            <a:ext cx="5856312" cy="2633157"/>
          </a:xfrm>
          <a:prstGeom prst="rect">
            <a:avLst/>
          </a:prstGeom>
        </p:spPr>
        <p:txBody>
          <a:bodyPr wrap="square">
            <a:spAutoFit/>
          </a:bodyPr>
          <a:lstStyle/>
          <a:p>
            <a:pPr marR="101600" algn="just">
              <a:lnSpc>
                <a:spcPct val="150000"/>
              </a:lnSpc>
              <a:spcBef>
                <a:spcPts val="800"/>
              </a:spcBef>
            </a:pPr>
            <a:r>
              <a:rPr lang="en-IN" sz="1600" dirty="0">
                <a:solidFill>
                  <a:srgbClr val="FFC000"/>
                </a:solidFill>
                <a:latin typeface="Times New Roman" panose="02020603050405020304" pitchFamily="18" charset="0"/>
                <a:ea typeface="Arial" panose="020B0604020202020204" pitchFamily="34" charset="0"/>
              </a:rPr>
              <a:t>A full-fledged system for the ease in communication between an impaired person and the normal ones. Simply by monitoring the activity of hands, the data is fed to the machine learning model and then it is analysed for detecting the sign language of the hands. From this system we are trying to achieve  communication with the help of finger gestures. This will provide a fluent mode of communication for the verbally challenged people.</a:t>
            </a:r>
            <a:endParaRPr lang="en-IN" sz="1600" dirty="0">
              <a:solidFill>
                <a:srgbClr val="FFC000"/>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61219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232916"/>
            <a:ext cx="4487700" cy="5799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400" dirty="0">
                <a:solidFill>
                  <a:schemeClr val="tx1"/>
                </a:solidFill>
              </a:rPr>
              <a:t>OUTLINE</a:t>
            </a:r>
          </a:p>
        </p:txBody>
      </p:sp>
      <p:sp>
        <p:nvSpPr>
          <p:cNvPr id="4" name="TextBox 3">
            <a:extLst>
              <a:ext uri="{FF2B5EF4-FFF2-40B4-BE49-F238E27FC236}">
                <a16:creationId xmlns:a16="http://schemas.microsoft.com/office/drawing/2014/main" id="{69058595-3469-BFA1-5700-C0A95DC2F5AF}"/>
              </a:ext>
            </a:extLst>
          </p:cNvPr>
          <p:cNvSpPr txBox="1"/>
          <p:nvPr/>
        </p:nvSpPr>
        <p:spPr>
          <a:xfrm>
            <a:off x="2286000" y="890304"/>
            <a:ext cx="4572000" cy="3730317"/>
          </a:xfrm>
          <a:prstGeom prst="rect">
            <a:avLst/>
          </a:prstGeom>
          <a:noFill/>
        </p:spPr>
        <p:txBody>
          <a:bodyPr wrap="square">
            <a:spAutoFit/>
          </a:bodyPr>
          <a:lstStyle/>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Introduction to Project</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Problem Formulation</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Objectives of the work </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Methodology used</a:t>
            </a:r>
          </a:p>
          <a:p>
            <a:pPr marL="285750" indent="-285750">
              <a:lnSpc>
                <a:spcPct val="150000"/>
              </a:lnSpc>
              <a:buClr>
                <a:schemeClr val="bg1">
                  <a:lumMod val="10000"/>
                  <a:lumOff val="90000"/>
                </a:schemeClr>
              </a:buClr>
              <a:buFont typeface="Wingdings" panose="05000000000000000000" pitchFamily="2" charset="2"/>
              <a:buChar char="Ø"/>
            </a:pPr>
            <a:r>
              <a:rPr lang="en-US" sz="2000" spc="-10" dirty="0">
                <a:solidFill>
                  <a:schemeClr val="bg1">
                    <a:lumMod val="50000"/>
                    <a:lumOff val="50000"/>
                  </a:schemeClr>
                </a:solidFill>
                <a:latin typeface="Times New Roman" panose="02020603050405020304" pitchFamily="18" charset="0"/>
                <a:cs typeface="Times New Roman" panose="02020603050405020304" pitchFamily="18" charset="0"/>
              </a:rPr>
              <a:t>Results and Outputs</a:t>
            </a:r>
          </a:p>
          <a:p>
            <a:pPr marL="285750" indent="-285750">
              <a:lnSpc>
                <a:spcPct val="150000"/>
              </a:lnSpc>
              <a:buClr>
                <a:schemeClr val="bg1">
                  <a:lumMod val="10000"/>
                  <a:lumOff val="90000"/>
                </a:schemeClr>
              </a:buClr>
              <a:buFont typeface="Wingdings" panose="05000000000000000000" pitchFamily="2" charset="2"/>
              <a:buChar char="Ø"/>
            </a:pPr>
            <a:r>
              <a:rPr lang="en-US" sz="2000" spc="-10" dirty="0">
                <a:solidFill>
                  <a:schemeClr val="bg1">
                    <a:lumMod val="50000"/>
                    <a:lumOff val="50000"/>
                  </a:schemeClr>
                </a:solidFill>
                <a:latin typeface="Times New Roman" panose="02020603050405020304" pitchFamily="18" charset="0"/>
                <a:cs typeface="Times New Roman" panose="02020603050405020304" pitchFamily="18" charset="0"/>
              </a:rPr>
              <a:t>Conclusion</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Future Scope</a:t>
            </a:r>
          </a:p>
          <a:p>
            <a:pPr marL="285750" indent="-285750">
              <a:lnSpc>
                <a:spcPct val="150000"/>
              </a:lnSpc>
              <a:buClr>
                <a:schemeClr val="bg1">
                  <a:lumMod val="10000"/>
                  <a:lumOff val="90000"/>
                </a:schemeClr>
              </a:buClr>
              <a:buFont typeface="Wingdings" panose="05000000000000000000" pitchFamily="2" charset="2"/>
              <a:buChar char="Ø"/>
            </a:pPr>
            <a:r>
              <a:rPr lang="en-US" sz="2000" dirty="0">
                <a:solidFill>
                  <a:schemeClr val="bg1">
                    <a:lumMod val="50000"/>
                    <a:lumOff val="50000"/>
                  </a:schemeClr>
                </a:solidFill>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sp>
        <p:nvSpPr>
          <p:cNvPr id="497" name="Google Shape;497;p4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496" name="Google Shape;496;p42"/>
          <p:cNvSpPr txBox="1">
            <a:spLocks noGrp="1"/>
          </p:cNvSpPr>
          <p:nvPr>
            <p:ph type="title" idx="4294967295"/>
          </p:nvPr>
        </p:nvSpPr>
        <p:spPr>
          <a:xfrm>
            <a:off x="3642787" y="424470"/>
            <a:ext cx="1858425" cy="6365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Roadmap</a:t>
            </a:r>
            <a:endParaRPr dirty="0">
              <a:latin typeface="Times New Roman" panose="02020603050405020304" pitchFamily="18" charset="0"/>
              <a:cs typeface="Times New Roman" panose="02020603050405020304" pitchFamily="18" charset="0"/>
            </a:endParaRPr>
          </a:p>
        </p:txBody>
      </p:sp>
      <p:sp>
        <p:nvSpPr>
          <p:cNvPr id="498" name="Google Shape;498;p42"/>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42"/>
          <p:cNvSpPr/>
          <p:nvPr/>
        </p:nvSpPr>
        <p:spPr>
          <a:xfrm>
            <a:off x="0" y="2675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00" name="Google Shape;500;p42"/>
          <p:cNvGrpSpPr/>
          <p:nvPr/>
        </p:nvGrpSpPr>
        <p:grpSpPr>
          <a:xfrm>
            <a:off x="1786339" y="2008201"/>
            <a:ext cx="473400" cy="473400"/>
            <a:chOff x="1786339" y="1703401"/>
            <a:chExt cx="473400" cy="473400"/>
          </a:xfrm>
        </p:grpSpPr>
        <p:sp>
          <p:nvSpPr>
            <p:cNvPr id="501" name="Google Shape;501;p42"/>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02" name="Google Shape;502;p42"/>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1</a:t>
              </a:r>
              <a:endParaRPr sz="600">
                <a:solidFill>
                  <a:schemeClr val="dk2"/>
                </a:solidFill>
                <a:latin typeface="Hind"/>
                <a:ea typeface="Hind"/>
                <a:cs typeface="Hind"/>
                <a:sym typeface="Hind"/>
              </a:endParaRPr>
            </a:p>
          </p:txBody>
        </p:sp>
      </p:grpSp>
      <p:grpSp>
        <p:nvGrpSpPr>
          <p:cNvPr id="503" name="Google Shape;503;p42"/>
          <p:cNvGrpSpPr/>
          <p:nvPr/>
        </p:nvGrpSpPr>
        <p:grpSpPr>
          <a:xfrm>
            <a:off x="3814414" y="2008201"/>
            <a:ext cx="473400" cy="473400"/>
            <a:chOff x="3814414" y="1703401"/>
            <a:chExt cx="473400" cy="473400"/>
          </a:xfrm>
        </p:grpSpPr>
        <p:sp>
          <p:nvSpPr>
            <p:cNvPr id="504" name="Google Shape;504;p42"/>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05" name="Google Shape;505;p42"/>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3</a:t>
              </a:r>
              <a:endParaRPr sz="600">
                <a:solidFill>
                  <a:schemeClr val="dk2"/>
                </a:solidFill>
                <a:latin typeface="Hind"/>
                <a:ea typeface="Hind"/>
                <a:cs typeface="Hind"/>
                <a:sym typeface="Hind"/>
              </a:endParaRPr>
            </a:p>
          </p:txBody>
        </p:sp>
      </p:grpSp>
      <p:grpSp>
        <p:nvGrpSpPr>
          <p:cNvPr id="506" name="Google Shape;506;p42"/>
          <p:cNvGrpSpPr/>
          <p:nvPr/>
        </p:nvGrpSpPr>
        <p:grpSpPr>
          <a:xfrm>
            <a:off x="5842489" y="2008201"/>
            <a:ext cx="473400" cy="473400"/>
            <a:chOff x="5842489" y="1703401"/>
            <a:chExt cx="473400" cy="473400"/>
          </a:xfrm>
        </p:grpSpPr>
        <p:sp>
          <p:nvSpPr>
            <p:cNvPr id="507" name="Google Shape;507;p42"/>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08" name="Google Shape;508;p42"/>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5</a:t>
              </a:r>
              <a:endParaRPr sz="600">
                <a:solidFill>
                  <a:schemeClr val="dk2"/>
                </a:solidFill>
                <a:latin typeface="Hind"/>
                <a:ea typeface="Hind"/>
                <a:cs typeface="Hind"/>
                <a:sym typeface="Hind"/>
              </a:endParaRPr>
            </a:p>
          </p:txBody>
        </p:sp>
      </p:grpSp>
      <p:grpSp>
        <p:nvGrpSpPr>
          <p:cNvPr id="509" name="Google Shape;509;p42"/>
          <p:cNvGrpSpPr/>
          <p:nvPr/>
        </p:nvGrpSpPr>
        <p:grpSpPr>
          <a:xfrm>
            <a:off x="6880814" y="3881100"/>
            <a:ext cx="473400" cy="473400"/>
            <a:chOff x="6880814" y="3576300"/>
            <a:chExt cx="473400" cy="473400"/>
          </a:xfrm>
        </p:grpSpPr>
        <p:sp>
          <p:nvSpPr>
            <p:cNvPr id="510" name="Google Shape;510;p42"/>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11" name="Google Shape;511;p42"/>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6</a:t>
              </a:r>
              <a:endParaRPr sz="600">
                <a:solidFill>
                  <a:schemeClr val="dk2"/>
                </a:solidFill>
                <a:latin typeface="Hind"/>
                <a:ea typeface="Hind"/>
                <a:cs typeface="Hind"/>
                <a:sym typeface="Hind"/>
              </a:endParaRPr>
            </a:p>
          </p:txBody>
        </p:sp>
      </p:grpSp>
      <p:grpSp>
        <p:nvGrpSpPr>
          <p:cNvPr id="512" name="Google Shape;512;p42"/>
          <p:cNvGrpSpPr/>
          <p:nvPr/>
        </p:nvGrpSpPr>
        <p:grpSpPr>
          <a:xfrm>
            <a:off x="4852739" y="3881100"/>
            <a:ext cx="473400" cy="473400"/>
            <a:chOff x="4852739" y="3576300"/>
            <a:chExt cx="473400" cy="473400"/>
          </a:xfrm>
        </p:grpSpPr>
        <p:sp>
          <p:nvSpPr>
            <p:cNvPr id="513" name="Google Shape;513;p42"/>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14" name="Google Shape;514;p42"/>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4</a:t>
              </a:r>
              <a:endParaRPr sz="600">
                <a:solidFill>
                  <a:schemeClr val="dk2"/>
                </a:solidFill>
                <a:latin typeface="Hind"/>
                <a:ea typeface="Hind"/>
                <a:cs typeface="Hind"/>
                <a:sym typeface="Hind"/>
              </a:endParaRPr>
            </a:p>
          </p:txBody>
        </p:sp>
      </p:grpSp>
      <p:grpSp>
        <p:nvGrpSpPr>
          <p:cNvPr id="515" name="Google Shape;515;p42"/>
          <p:cNvGrpSpPr/>
          <p:nvPr/>
        </p:nvGrpSpPr>
        <p:grpSpPr>
          <a:xfrm>
            <a:off x="2824664" y="3881100"/>
            <a:ext cx="473400" cy="473400"/>
            <a:chOff x="2824664" y="3576300"/>
            <a:chExt cx="473400" cy="473400"/>
          </a:xfrm>
        </p:grpSpPr>
        <p:sp>
          <p:nvSpPr>
            <p:cNvPr id="516" name="Google Shape;516;p42"/>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ind"/>
                <a:ea typeface="Hind"/>
                <a:cs typeface="Hind"/>
                <a:sym typeface="Hind"/>
              </a:endParaRPr>
            </a:p>
          </p:txBody>
        </p:sp>
        <p:sp>
          <p:nvSpPr>
            <p:cNvPr id="517" name="Google Shape;517;p42"/>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Hind"/>
                  <a:ea typeface="Hind"/>
                  <a:cs typeface="Hind"/>
                  <a:sym typeface="Hind"/>
                </a:rPr>
                <a:t>2</a:t>
              </a:r>
              <a:endParaRPr sz="600">
                <a:solidFill>
                  <a:schemeClr val="dk2"/>
                </a:solidFill>
                <a:latin typeface="Hind"/>
                <a:ea typeface="Hind"/>
                <a:cs typeface="Hind"/>
                <a:sym typeface="Hind"/>
              </a:endParaRPr>
            </a:p>
          </p:txBody>
        </p:sp>
      </p:grpSp>
      <p:sp>
        <p:nvSpPr>
          <p:cNvPr id="518" name="Google Shape;518;p42"/>
          <p:cNvSpPr txBox="1"/>
          <p:nvPr/>
        </p:nvSpPr>
        <p:spPr>
          <a:xfrm>
            <a:off x="1379850"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00" dirty="0">
                <a:solidFill>
                  <a:schemeClr val="dk2"/>
                </a:solidFill>
                <a:latin typeface="Hind"/>
                <a:ea typeface="Hind"/>
                <a:cs typeface="Hind"/>
                <a:sym typeface="Hind"/>
              </a:rPr>
              <a:t>Brainstorming and thinking of a project Idea </a:t>
            </a:r>
            <a:endParaRPr sz="1000" dirty="0">
              <a:solidFill>
                <a:schemeClr val="dk2"/>
              </a:solidFill>
              <a:latin typeface="Hind"/>
              <a:ea typeface="Hind"/>
              <a:cs typeface="Hind"/>
              <a:sym typeface="Hind"/>
            </a:endParaRPr>
          </a:p>
        </p:txBody>
      </p:sp>
      <p:sp>
        <p:nvSpPr>
          <p:cNvPr id="519" name="Google Shape;519;p42"/>
          <p:cNvSpPr txBox="1"/>
          <p:nvPr/>
        </p:nvSpPr>
        <p:spPr>
          <a:xfrm>
            <a:off x="3377205" y="1460899"/>
            <a:ext cx="1475534" cy="547301"/>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000" dirty="0">
                <a:solidFill>
                  <a:schemeClr val="dk2"/>
                </a:solidFill>
                <a:latin typeface="Hind"/>
                <a:ea typeface="Hind"/>
                <a:cs typeface="Hind"/>
                <a:sym typeface="Hind"/>
              </a:rPr>
              <a:t>Extracting the hand and pose Landmarks using the </a:t>
            </a:r>
            <a:r>
              <a:rPr lang="en-US" sz="1000" dirty="0" err="1">
                <a:solidFill>
                  <a:schemeClr val="dk2"/>
                </a:solidFill>
                <a:latin typeface="Hind"/>
                <a:ea typeface="Hind"/>
                <a:cs typeface="Hind"/>
                <a:sym typeface="Hind"/>
              </a:rPr>
              <a:t>Mediapipe</a:t>
            </a:r>
            <a:r>
              <a:rPr lang="en-US" sz="1000" dirty="0">
                <a:solidFill>
                  <a:schemeClr val="dk2"/>
                </a:solidFill>
                <a:latin typeface="Hind"/>
                <a:ea typeface="Hind"/>
                <a:cs typeface="Hind"/>
                <a:sym typeface="Hind"/>
              </a:rPr>
              <a:t> holistic model</a:t>
            </a:r>
            <a:endParaRPr sz="1000" dirty="0">
              <a:solidFill>
                <a:schemeClr val="dk2"/>
              </a:solidFill>
              <a:latin typeface="Hind"/>
              <a:ea typeface="Hind"/>
              <a:cs typeface="Hind"/>
              <a:sym typeface="Hind"/>
            </a:endParaRPr>
          </a:p>
        </p:txBody>
      </p:sp>
      <p:sp>
        <p:nvSpPr>
          <p:cNvPr id="520" name="Google Shape;520;p42"/>
          <p:cNvSpPr txBox="1"/>
          <p:nvPr/>
        </p:nvSpPr>
        <p:spPr>
          <a:xfrm>
            <a:off x="5436010"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000" dirty="0">
                <a:solidFill>
                  <a:schemeClr val="dk2"/>
                </a:solidFill>
                <a:latin typeface="Hind"/>
                <a:ea typeface="Hind"/>
                <a:cs typeface="Hind"/>
                <a:sym typeface="Hind"/>
              </a:rPr>
              <a:t>Feeding the dataset to the model for training</a:t>
            </a:r>
            <a:endParaRPr sz="1000" dirty="0">
              <a:solidFill>
                <a:schemeClr val="dk2"/>
              </a:solidFill>
              <a:latin typeface="Hind"/>
              <a:ea typeface="Hind"/>
              <a:cs typeface="Hind"/>
              <a:sym typeface="Hind"/>
            </a:endParaRPr>
          </a:p>
        </p:txBody>
      </p:sp>
      <p:sp>
        <p:nvSpPr>
          <p:cNvPr id="521" name="Google Shape;521;p42"/>
          <p:cNvSpPr txBox="1"/>
          <p:nvPr/>
        </p:nvSpPr>
        <p:spPr>
          <a:xfrm>
            <a:off x="241817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00" dirty="0">
                <a:solidFill>
                  <a:schemeClr val="dk2"/>
                </a:solidFill>
                <a:latin typeface="Hind"/>
                <a:ea typeface="Hind"/>
                <a:cs typeface="Hind"/>
                <a:sym typeface="Hind"/>
              </a:rPr>
              <a:t>Researching and analyzing the existing models </a:t>
            </a:r>
            <a:endParaRPr sz="1000" dirty="0">
              <a:solidFill>
                <a:schemeClr val="dk2"/>
              </a:solidFill>
              <a:latin typeface="Hind"/>
              <a:ea typeface="Hind"/>
              <a:cs typeface="Hind"/>
              <a:sym typeface="Hind"/>
            </a:endParaRPr>
          </a:p>
        </p:txBody>
      </p:sp>
      <p:sp>
        <p:nvSpPr>
          <p:cNvPr id="522" name="Google Shape;522;p42"/>
          <p:cNvSpPr txBox="1"/>
          <p:nvPr/>
        </p:nvSpPr>
        <p:spPr>
          <a:xfrm>
            <a:off x="444625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000" dirty="0">
                <a:solidFill>
                  <a:schemeClr val="dk2"/>
                </a:solidFill>
                <a:latin typeface="Hind"/>
                <a:ea typeface="Hind"/>
                <a:cs typeface="Hind"/>
                <a:sym typeface="Hind"/>
              </a:rPr>
              <a:t>Creating dataset consisting of video frames</a:t>
            </a:r>
            <a:endParaRPr sz="1000" dirty="0">
              <a:solidFill>
                <a:schemeClr val="dk2"/>
              </a:solidFill>
              <a:latin typeface="Hind"/>
              <a:ea typeface="Hind"/>
              <a:cs typeface="Hind"/>
              <a:sym typeface="Hind"/>
            </a:endParaRPr>
          </a:p>
        </p:txBody>
      </p:sp>
      <p:sp>
        <p:nvSpPr>
          <p:cNvPr id="523" name="Google Shape;523;p42"/>
          <p:cNvSpPr txBox="1"/>
          <p:nvPr/>
        </p:nvSpPr>
        <p:spPr>
          <a:xfrm>
            <a:off x="647433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00" dirty="0">
                <a:solidFill>
                  <a:schemeClr val="dk2"/>
                </a:solidFill>
                <a:latin typeface="Hind"/>
                <a:ea typeface="Hind"/>
                <a:cs typeface="Hind"/>
                <a:sym typeface="Hind"/>
              </a:rPr>
              <a:t>Testing the trained model along with the </a:t>
            </a:r>
            <a:r>
              <a:rPr lang="en-US" sz="1000" dirty="0" err="1">
                <a:solidFill>
                  <a:schemeClr val="dk2"/>
                </a:solidFill>
                <a:latin typeface="Hind"/>
                <a:ea typeface="Hind"/>
                <a:cs typeface="Hind"/>
                <a:sym typeface="Hind"/>
              </a:rPr>
              <a:t>Tkinter</a:t>
            </a:r>
            <a:r>
              <a:rPr lang="en-US" sz="1000" dirty="0">
                <a:solidFill>
                  <a:schemeClr val="dk2"/>
                </a:solidFill>
                <a:latin typeface="Hind"/>
                <a:ea typeface="Hind"/>
                <a:cs typeface="Hind"/>
                <a:sym typeface="Hind"/>
              </a:rPr>
              <a:t> GUI Application</a:t>
            </a:r>
            <a:endParaRPr sz="1000" dirty="0">
              <a:solidFill>
                <a:schemeClr val="dk2"/>
              </a:solidFill>
              <a:latin typeface="Hind"/>
              <a:ea typeface="Hind"/>
              <a:cs typeface="Hind"/>
              <a:sym typeface="Hi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8DA6-5E6A-212B-D8F1-F71B23097641}"/>
              </a:ext>
            </a:extLst>
          </p:cNvPr>
          <p:cNvSpPr>
            <a:spLocks noGrp="1"/>
          </p:cNvSpPr>
          <p:nvPr>
            <p:ph type="title"/>
          </p:nvPr>
        </p:nvSpPr>
        <p:spPr>
          <a:xfrm>
            <a:off x="1889050" y="406021"/>
            <a:ext cx="4862624" cy="636000"/>
          </a:xfrm>
        </p:spPr>
        <p:txBody>
          <a:bodyPr/>
          <a:lstStyle/>
          <a:p>
            <a:pPr algn="ctr"/>
            <a:r>
              <a:rPr lang="en-US" dirty="0">
                <a:latin typeface="Times New Roman" panose="02020603050405020304" pitchFamily="18" charset="0"/>
                <a:cs typeface="Times New Roman" panose="02020603050405020304" pitchFamily="18" charset="0"/>
              </a:rPr>
              <a:t>FUTURE SCOPE</a:t>
            </a:r>
          </a:p>
        </p:txBody>
      </p:sp>
      <p:sp>
        <p:nvSpPr>
          <p:cNvPr id="3" name="Slide Number Placeholder 2">
            <a:extLst>
              <a:ext uri="{FF2B5EF4-FFF2-40B4-BE49-F238E27FC236}">
                <a16:creationId xmlns:a16="http://schemas.microsoft.com/office/drawing/2014/main" id="{381B9EE7-3254-FF5F-BE68-01FE849F2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Rectangle 3">
            <a:extLst>
              <a:ext uri="{FF2B5EF4-FFF2-40B4-BE49-F238E27FC236}">
                <a16:creationId xmlns:a16="http://schemas.microsoft.com/office/drawing/2014/main" id="{5534CB82-2F80-9E51-DD2F-F782854B7BA0}"/>
              </a:ext>
            </a:extLst>
          </p:cNvPr>
          <p:cNvSpPr/>
          <p:nvPr/>
        </p:nvSpPr>
        <p:spPr>
          <a:xfrm>
            <a:off x="538716" y="1399097"/>
            <a:ext cx="7407349" cy="3117905"/>
          </a:xfrm>
          <a:prstGeom prst="rect">
            <a:avLst/>
          </a:prstGeom>
        </p:spPr>
        <p:txBody>
          <a:bodyPr wrap="square">
            <a:spAutoFit/>
          </a:bodyPr>
          <a:lstStyle/>
          <a:p>
            <a:pPr marL="781050" indent="-285750">
              <a:lnSpc>
                <a:spcPct val="150000"/>
              </a:lnSpc>
              <a:spcBef>
                <a:spcPts val="3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rPr>
              <a:t>Extending the application usability by providing a mobile application or an extension for browsers in pc</a:t>
            </a:r>
            <a:endParaRPr lang="en-IN" sz="1600" dirty="0">
              <a:solidFill>
                <a:schemeClr val="bg1">
                  <a:lumMod val="50000"/>
                  <a:lumOff val="50000"/>
                </a:schemeClr>
              </a:solidFill>
              <a:latin typeface="Arial" panose="020B0604020202020204" pitchFamily="34" charset="0"/>
              <a:ea typeface="Arial" panose="020B0604020202020204" pitchFamily="34" charset="0"/>
            </a:endParaRPr>
          </a:p>
          <a:p>
            <a:pPr marL="781050" indent="-285750">
              <a:lnSpc>
                <a:spcPct val="150000"/>
              </a:lnSpc>
              <a:spcBef>
                <a:spcPts val="3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rPr>
              <a:t>A stand-alone application capable of translating all types of languages including different spoken languages as well as other variants of sign languages.</a:t>
            </a:r>
            <a:endParaRPr lang="en-IN" sz="1600" dirty="0">
              <a:solidFill>
                <a:schemeClr val="bg1">
                  <a:lumMod val="50000"/>
                  <a:lumOff val="50000"/>
                </a:schemeClr>
              </a:solidFill>
              <a:latin typeface="Arial" panose="020B0604020202020204" pitchFamily="34" charset="0"/>
              <a:ea typeface="Arial" panose="020B0604020202020204" pitchFamily="34" charset="0"/>
            </a:endParaRPr>
          </a:p>
          <a:p>
            <a:pPr marL="781050" indent="-285750">
              <a:lnSpc>
                <a:spcPct val="150000"/>
              </a:lnSpc>
              <a:spcBef>
                <a:spcPts val="3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rPr>
              <a:t>Integrating it into a portable device containing a camera, mic and speaker.</a:t>
            </a:r>
            <a:endParaRPr lang="en-IN" sz="1600" dirty="0">
              <a:solidFill>
                <a:schemeClr val="bg1">
                  <a:lumMod val="50000"/>
                  <a:lumOff val="50000"/>
                </a:schemeClr>
              </a:solidFill>
              <a:latin typeface="Arial" panose="020B0604020202020204" pitchFamily="34" charset="0"/>
              <a:ea typeface="Arial" panose="020B0604020202020204" pitchFamily="34" charset="0"/>
            </a:endParaRPr>
          </a:p>
          <a:p>
            <a:pPr marL="781050" indent="-285750">
              <a:lnSpc>
                <a:spcPct val="150000"/>
              </a:lnSpc>
              <a:spcBef>
                <a:spcPts val="3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rPr>
              <a:t>Moreover, this software can be further integrated with the smart watches as well as in smart glasses such as </a:t>
            </a:r>
            <a:r>
              <a:rPr lang="en-IN" sz="1600" dirty="0" err="1">
                <a:solidFill>
                  <a:schemeClr val="bg1">
                    <a:lumMod val="50000"/>
                    <a:lumOff val="50000"/>
                  </a:schemeClr>
                </a:solidFill>
                <a:latin typeface="Times New Roman" panose="02020603050405020304" pitchFamily="18" charset="0"/>
                <a:ea typeface="Arial" panose="020B0604020202020204" pitchFamily="34" charset="0"/>
              </a:rPr>
              <a:t>i</a:t>
            </a:r>
            <a:r>
              <a:rPr lang="en-IN" sz="1600" dirty="0">
                <a:solidFill>
                  <a:schemeClr val="bg1">
                    <a:lumMod val="50000"/>
                    <a:lumOff val="50000"/>
                  </a:schemeClr>
                </a:solidFill>
                <a:latin typeface="Times New Roman" panose="02020603050405020304" pitchFamily="18" charset="0"/>
                <a:ea typeface="Arial" panose="020B0604020202020204" pitchFamily="34" charset="0"/>
              </a:rPr>
              <a:t>-glasses.</a:t>
            </a:r>
            <a:endParaRPr lang="en-IN" sz="1600" dirty="0">
              <a:solidFill>
                <a:schemeClr val="bg1">
                  <a:lumMod val="50000"/>
                  <a:lumOff val="50000"/>
                </a:schemeClr>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277246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AA83-35B8-9D7E-6EF9-1B8A44251DE7}"/>
              </a:ext>
            </a:extLst>
          </p:cNvPr>
          <p:cNvSpPr>
            <a:spLocks noGrp="1"/>
          </p:cNvSpPr>
          <p:nvPr>
            <p:ph type="title"/>
          </p:nvPr>
        </p:nvSpPr>
        <p:spPr>
          <a:xfrm>
            <a:off x="1042170" y="354419"/>
            <a:ext cx="5972100" cy="636000"/>
          </a:xfrm>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Slide Number Placeholder 2">
            <a:extLst>
              <a:ext uri="{FF2B5EF4-FFF2-40B4-BE49-F238E27FC236}">
                <a16:creationId xmlns:a16="http://schemas.microsoft.com/office/drawing/2014/main" id="{75979E60-18F7-C250-2AD8-826646F1CC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Rectangle 3">
            <a:extLst>
              <a:ext uri="{FF2B5EF4-FFF2-40B4-BE49-F238E27FC236}">
                <a16:creationId xmlns:a16="http://schemas.microsoft.com/office/drawing/2014/main" id="{17A28BA1-08EB-2070-2409-9C1AA99BBCD5}"/>
              </a:ext>
            </a:extLst>
          </p:cNvPr>
          <p:cNvSpPr/>
          <p:nvPr/>
        </p:nvSpPr>
        <p:spPr>
          <a:xfrm>
            <a:off x="1042170" y="1279492"/>
            <a:ext cx="7129080" cy="3124766"/>
          </a:xfrm>
          <a:prstGeom prst="rect">
            <a:avLst/>
          </a:prstGeom>
        </p:spPr>
        <p:txBody>
          <a:bodyPr wrap="square">
            <a:spAutoFit/>
          </a:bodyPr>
          <a:lstStyle/>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2">
                  <a:extLst>
                    <a:ext uri="{A12FA001-AC4F-418D-AE19-62706E023703}">
                      <ahyp:hlinkClr xmlns:ahyp="http://schemas.microsoft.com/office/drawing/2018/hyperlinkcolor" val="tx"/>
                    </a:ext>
                  </a:extLst>
                </a:hlinkClick>
              </a:rPr>
              <a:t>https://www.tensorflow.org/resources/learn-ml</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3">
                  <a:extLst>
                    <a:ext uri="{A12FA001-AC4F-418D-AE19-62706E023703}">
                      <ahyp:hlinkClr xmlns:ahyp="http://schemas.microsoft.com/office/drawing/2018/hyperlinkcolor" val="tx"/>
                    </a:ext>
                  </a:extLst>
                </a:hlinkClick>
              </a:rPr>
              <a:t>https://google.github.io/mediapipe/solutions/holistic</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4">
                  <a:extLst>
                    <a:ext uri="{A12FA001-AC4F-418D-AE19-62706E023703}">
                      <ahyp:hlinkClr xmlns:ahyp="http://schemas.microsoft.com/office/drawing/2018/hyperlinkcolor" val="tx"/>
                    </a:ext>
                  </a:extLst>
                </a:hlinkClick>
              </a:rPr>
              <a:t>https://docs.opencv.org/4.x/d9/df8/tutorial_root.html</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5">
                  <a:extLst>
                    <a:ext uri="{A12FA001-AC4F-418D-AE19-62706E023703}">
                      <ahyp:hlinkClr xmlns:ahyp="http://schemas.microsoft.com/office/drawing/2018/hyperlinkcolor" val="tx"/>
                    </a:ext>
                  </a:extLst>
                </a:hlinkClick>
              </a:rPr>
              <a:t>https://indiansignlanguage.org/</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6">
                  <a:extLst>
                    <a:ext uri="{A12FA001-AC4F-418D-AE19-62706E023703}">
                      <ahyp:hlinkClr xmlns:ahyp="http://schemas.microsoft.com/office/drawing/2018/hyperlinkcolor" val="tx"/>
                    </a:ext>
                  </a:extLst>
                </a:hlinkClick>
              </a:rPr>
              <a:t>Recognition of Indian Sign Language by H Muthu Mariappan &amp; V </a:t>
            </a:r>
            <a:r>
              <a:rPr lang="en-IN" u="sng" dirty="0" err="1">
                <a:solidFill>
                  <a:schemeClr val="bg1">
                    <a:lumMod val="25000"/>
                    <a:lumOff val="75000"/>
                  </a:schemeClr>
                </a:solidFill>
                <a:latin typeface="Times New Roman" panose="02020603050405020304" pitchFamily="18" charset="0"/>
                <a:ea typeface="Arial" panose="020B0604020202020204" pitchFamily="34" charset="0"/>
                <a:hlinkClick r:id="rId6">
                  <a:extLst>
                    <a:ext uri="{A12FA001-AC4F-418D-AE19-62706E023703}">
                      <ahyp:hlinkClr xmlns:ahyp="http://schemas.microsoft.com/office/drawing/2018/hyperlinkcolor" val="tx"/>
                    </a:ext>
                  </a:extLst>
                </a:hlinkClick>
              </a:rPr>
              <a:t>Gomathi</a:t>
            </a:r>
            <a:endParaRPr lang="en-IN" u="sng" dirty="0">
              <a:solidFill>
                <a:schemeClr val="bg1">
                  <a:lumMod val="25000"/>
                  <a:lumOff val="75000"/>
                </a:schemeClr>
              </a:solidFill>
              <a:latin typeface="Times New Roman" panose="02020603050405020304" pitchFamily="18"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rPr>
              <a:t>http://cs231n.stanford.edu/reports/2016/pdfs/214_Report.pdf</a:t>
            </a:r>
            <a:endParaRPr lang="en-IN" dirty="0">
              <a:solidFill>
                <a:schemeClr val="bg1">
                  <a:lumMod val="25000"/>
                  <a:lumOff val="75000"/>
                </a:schemeClr>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84827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9C660-160F-A5B1-9CB1-B05C458AD8DB}"/>
              </a:ext>
            </a:extLst>
          </p:cNvPr>
          <p:cNvSpPr>
            <a:spLocks noGrp="1"/>
          </p:cNvSpPr>
          <p:nvPr>
            <p:ph type="title"/>
          </p:nvPr>
        </p:nvSpPr>
        <p:spPr>
          <a:xfrm>
            <a:off x="1019314" y="289073"/>
            <a:ext cx="5972100" cy="636000"/>
          </a:xfrm>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Slide Number Placeholder 2">
            <a:extLst>
              <a:ext uri="{FF2B5EF4-FFF2-40B4-BE49-F238E27FC236}">
                <a16:creationId xmlns:a16="http://schemas.microsoft.com/office/drawing/2014/main" id="{717D92D7-EA31-F10A-F789-E57A02E466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6" name="TextBox 5">
            <a:extLst>
              <a:ext uri="{FF2B5EF4-FFF2-40B4-BE49-F238E27FC236}">
                <a16:creationId xmlns:a16="http://schemas.microsoft.com/office/drawing/2014/main" id="{E4A105F3-1873-7B36-7D6D-0A8307ABB27D}"/>
              </a:ext>
            </a:extLst>
          </p:cNvPr>
          <p:cNvSpPr txBox="1"/>
          <p:nvPr/>
        </p:nvSpPr>
        <p:spPr>
          <a:xfrm>
            <a:off x="1019314" y="1179038"/>
            <a:ext cx="7089783" cy="3124766"/>
          </a:xfrm>
          <a:prstGeom prst="rect">
            <a:avLst/>
          </a:prstGeom>
          <a:noFill/>
        </p:spPr>
        <p:txBody>
          <a:bodyPr wrap="square">
            <a:spAutoFit/>
          </a:bodyPr>
          <a:lstStyle/>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rPr>
              <a:t>http://www.iosrjen.org/Papers/vol3_issue2%20(part2)/H03224551.pdf</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rPr>
              <a:t>http://citeseerx.ist.psu.edu/viewdoc/download?doi=10.1.1.734.8389&amp;rep=rep1&amp;typ e=pdf</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2">
                  <a:extLst>
                    <a:ext uri="{A12FA001-AC4F-418D-AE19-62706E023703}">
                      <ahyp:hlinkClr xmlns:ahyp="http://schemas.microsoft.com/office/drawing/2018/hyperlinkcolor" val="tx"/>
                    </a:ext>
                  </a:extLst>
                </a:hlinkClick>
              </a:rPr>
              <a:t>http://citeseerx.ist.psu.edu/viewdoc/download?doi=10.1.1.734.8389&amp;</a:t>
            </a:r>
            <a:r>
              <a:rPr lang="en-IN" u="sng" dirty="0">
                <a:solidFill>
                  <a:schemeClr val="bg1">
                    <a:lumMod val="25000"/>
                    <a:lumOff val="75000"/>
                  </a:schemeClr>
                </a:solidFill>
                <a:latin typeface="Times New Roman" panose="02020603050405020304" pitchFamily="18" charset="0"/>
                <a:ea typeface="Arial" panose="020B0604020202020204" pitchFamily="34" charset="0"/>
              </a:rPr>
              <a:t>rep=rep1&amp;typ e=pdf</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tabLst>
                <a:tab pos="-124460" algn="l"/>
              </a:tabLst>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3">
                  <a:extLst>
                    <a:ext uri="{A12FA001-AC4F-418D-AE19-62706E023703}">
                      <ahyp:hlinkClr xmlns:ahyp="http://schemas.microsoft.com/office/drawing/2018/hyperlinkcolor" val="tx"/>
                    </a:ext>
                  </a:extLst>
                </a:hlinkClick>
              </a:rPr>
              <a:t>https://ieeexplore.ieee.org/document/7507939</a:t>
            </a:r>
            <a:endParaRPr lang="en-IN" u="sng" dirty="0">
              <a:solidFill>
                <a:schemeClr val="bg1">
                  <a:lumMod val="25000"/>
                  <a:lumOff val="75000"/>
                </a:schemeClr>
              </a:solidFill>
              <a:latin typeface="Times New Roman" panose="02020603050405020304" pitchFamily="18"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tabLst>
                <a:tab pos="-124460" algn="l"/>
              </a:tabLst>
            </a:pPr>
            <a:r>
              <a:rPr lang="en-IN" u="sng" dirty="0">
                <a:solidFill>
                  <a:schemeClr val="bg1">
                    <a:lumMod val="25000"/>
                    <a:lumOff val="75000"/>
                  </a:schemeClr>
                </a:solidFill>
                <a:latin typeface="Times New Roman" panose="02020603050405020304" pitchFamily="18" charset="0"/>
                <a:ea typeface="Arial" panose="020B0604020202020204" pitchFamily="34" charset="0"/>
                <a:hlinkClick r:id="rId4">
                  <a:extLst>
                    <a:ext uri="{A12FA001-AC4F-418D-AE19-62706E023703}">
                      <ahyp:hlinkClr xmlns:ahyp="http://schemas.microsoft.com/office/drawing/2018/hyperlinkcolor" val="tx"/>
                    </a:ext>
                  </a:extLst>
                </a:hlinkClick>
              </a:rPr>
              <a:t>https://ieeexplore.ieee.org/document/7916786</a:t>
            </a:r>
            <a:endParaRPr lang="en-IN" dirty="0">
              <a:solidFill>
                <a:schemeClr val="bg1">
                  <a:lumMod val="25000"/>
                  <a:lumOff val="75000"/>
                </a:schemeClr>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bg1">
                  <a:lumMod val="10000"/>
                  <a:lumOff val="90000"/>
                </a:schemeClr>
              </a:buClr>
              <a:buFont typeface="Symbol" panose="05050102010706020507" pitchFamily="18" charset="2"/>
              <a:buChar char=""/>
              <a:tabLst>
                <a:tab pos="-124460" algn="l"/>
              </a:tabLst>
            </a:pPr>
            <a:r>
              <a:rPr lang="en-IN" u="sng" dirty="0">
                <a:solidFill>
                  <a:schemeClr val="bg1">
                    <a:lumMod val="25000"/>
                    <a:lumOff val="75000"/>
                  </a:schemeClr>
                </a:solidFill>
                <a:latin typeface="Times New Roman" panose="02020603050405020304" pitchFamily="18" charset="0"/>
                <a:ea typeface="Arial" panose="020B0604020202020204" pitchFamily="34" charset="0"/>
              </a:rPr>
              <a:t>https://www.sciencedirect.com/science/article/pii/S1877050917320720</a:t>
            </a:r>
            <a:endParaRPr lang="en-IN" dirty="0">
              <a:solidFill>
                <a:schemeClr val="bg1">
                  <a:lumMod val="25000"/>
                  <a:lumOff val="75000"/>
                </a:schemeClr>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715035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6FEA-CF56-70E4-CD25-01E0E74A539E}"/>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004F87BE-C4C9-C54A-38F7-14950DB197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Rectangle 3">
            <a:extLst>
              <a:ext uri="{FF2B5EF4-FFF2-40B4-BE49-F238E27FC236}">
                <a16:creationId xmlns:a16="http://schemas.microsoft.com/office/drawing/2014/main" id="{A5BBFF1E-D854-53BE-C0EF-6224F7BDC088}"/>
              </a:ext>
            </a:extLst>
          </p:cNvPr>
          <p:cNvSpPr/>
          <p:nvPr/>
        </p:nvSpPr>
        <p:spPr>
          <a:xfrm>
            <a:off x="1254033" y="1423851"/>
            <a:ext cx="6622869" cy="1852623"/>
          </a:xfrm>
          <a:prstGeom prst="rect">
            <a:avLst/>
          </a:prstGeom>
        </p:spPr>
        <p:txBody>
          <a:bodyPr wrap="square">
            <a:spAutoFit/>
          </a:bodyPr>
          <a:lstStyle/>
          <a:p>
            <a:pPr marL="342900" marR="101600" lvl="0" indent="-342900">
              <a:lnSpc>
                <a:spcPct val="200000"/>
              </a:lnSpc>
              <a:spcBef>
                <a:spcPts val="800"/>
              </a:spcBef>
              <a:buClr>
                <a:schemeClr val="tx1"/>
              </a:buClr>
              <a:buFont typeface="Symbol" panose="05050102010706020507" pitchFamily="18" charset="2"/>
              <a:buChar char=""/>
              <a:tabLst>
                <a:tab pos="-124460" algn="l"/>
              </a:tabLst>
            </a:pPr>
            <a:r>
              <a:rPr lang="en-IN" u="sng" dirty="0">
                <a:solidFill>
                  <a:srgbClr val="64CAED"/>
                </a:solidFill>
                <a:latin typeface="Times New Roman" panose="02020603050405020304" pitchFamily="18" charset="0"/>
                <a:ea typeface="Arial" panose="020B0604020202020204" pitchFamily="34" charset="0"/>
              </a:rPr>
              <a:t>https://medium.com/@RaghavPrabhu/understanding-of-convolutional-neural- network-cnn-deep-learning-99760835f148</a:t>
            </a:r>
            <a:endParaRPr lang="en-IN" dirty="0">
              <a:solidFill>
                <a:srgbClr val="64CAED"/>
              </a:solidFill>
              <a:latin typeface="Arial" panose="020B0604020202020204" pitchFamily="34" charset="0"/>
              <a:ea typeface="Arial" panose="020B0604020202020204" pitchFamily="34" charset="0"/>
            </a:endParaRPr>
          </a:p>
          <a:p>
            <a:pPr marL="342900" marR="101600" lvl="0" indent="-342900">
              <a:lnSpc>
                <a:spcPct val="200000"/>
              </a:lnSpc>
              <a:spcBef>
                <a:spcPts val="800"/>
              </a:spcBef>
              <a:buClr>
                <a:schemeClr val="tx1"/>
              </a:buClr>
              <a:buFont typeface="Symbol" panose="05050102010706020507" pitchFamily="18" charset="2"/>
              <a:buChar char=""/>
              <a:tabLst>
                <a:tab pos="-124460" algn="l"/>
              </a:tabLst>
            </a:pPr>
            <a:r>
              <a:rPr lang="en-IN" u="sng" dirty="0">
                <a:solidFill>
                  <a:srgbClr val="1155CC"/>
                </a:solidFill>
                <a:latin typeface="Times New Roman" panose="02020603050405020304" pitchFamily="18" charset="0"/>
                <a:ea typeface="Arial" panose="020B0604020202020204" pitchFamily="34" charset="0"/>
              </a:rPr>
              <a:t> </a:t>
            </a:r>
            <a:r>
              <a:rPr lang="en-IN" u="sng" dirty="0">
                <a:solidFill>
                  <a:schemeClr val="accent2"/>
                </a:solidFill>
                <a:latin typeface="Times New Roman" panose="02020603050405020304" pitchFamily="18" charset="0"/>
                <a:ea typeface="Arial" panose="020B0604020202020204" pitchFamily="34" charset="0"/>
                <a:hlinkClick r:id="rId2">
                  <a:extLst>
                    <a:ext uri="{A12FA001-AC4F-418D-AE19-62706E023703}">
                      <ahyp:hlinkClr xmlns:ahyp="http://schemas.microsoft.com/office/drawing/2018/hyperlinkcolor" val="tx"/>
                    </a:ext>
                  </a:extLst>
                </a:hlinkClick>
              </a:rPr>
              <a:t>https://adeshpande3.github.io/adeshpande3.github.io/A-Beginner's-Guide-To- Understanding-Convolutional-Neural-Networks/</a:t>
            </a:r>
            <a:endParaRPr lang="en-IN" dirty="0">
              <a:solidFill>
                <a:schemeClr val="accent2"/>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61794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C3399"/>
            </a:gs>
            <a:gs pos="100000">
              <a:srgbClr val="6699FF"/>
            </a:gs>
          </a:gsLst>
          <a:lin ang="5400700" scaled="0"/>
        </a:gradFill>
        <a:effectLst/>
      </p:bgPr>
    </p:bg>
    <p:spTree>
      <p:nvGrpSpPr>
        <p:cNvPr id="1" name="Shape 618"/>
        <p:cNvGrpSpPr/>
        <p:nvPr/>
      </p:nvGrpSpPr>
      <p:grpSpPr>
        <a:xfrm>
          <a:off x="0" y="0"/>
          <a:ext cx="0" cy="0"/>
          <a:chOff x="0" y="0"/>
          <a:chExt cx="0" cy="0"/>
        </a:xfrm>
      </p:grpSpPr>
      <p:sp>
        <p:nvSpPr>
          <p:cNvPr id="620" name="Google Shape;620;p4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619" name="Google Shape;619;p47"/>
          <p:cNvSpPr txBox="1">
            <a:spLocks noGrp="1"/>
          </p:cNvSpPr>
          <p:nvPr>
            <p:ph type="title" idx="4294967295"/>
          </p:nvPr>
        </p:nvSpPr>
        <p:spPr>
          <a:xfrm>
            <a:off x="0" y="1957083"/>
            <a:ext cx="5972175" cy="6365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dirty="0">
                <a:latin typeface="Times New Roman" panose="02020603050405020304" pitchFamily="18" charset="0"/>
                <a:cs typeface="Times New Roman" panose="02020603050405020304" pitchFamily="18" charset="0"/>
              </a:rPr>
              <a:t>Team Presentation : </a:t>
            </a:r>
            <a:endParaRPr sz="2500" dirty="0">
              <a:latin typeface="Times New Roman" panose="02020603050405020304" pitchFamily="18" charset="0"/>
              <a:cs typeface="Times New Roman" panose="02020603050405020304" pitchFamily="18" charset="0"/>
            </a:endParaRPr>
          </a:p>
        </p:txBody>
      </p:sp>
      <p:pic>
        <p:nvPicPr>
          <p:cNvPr id="621" name="Google Shape;621;p47"/>
          <p:cNvPicPr preferRelativeResize="0"/>
          <p:nvPr/>
        </p:nvPicPr>
        <p:blipFill>
          <a:blip r:embed="rId3"/>
          <a:srcRect t="3035" b="3035"/>
          <a:stretch/>
        </p:blipFill>
        <p:spPr>
          <a:xfrm>
            <a:off x="1225687" y="2684821"/>
            <a:ext cx="1346700" cy="1346400"/>
          </a:xfrm>
          <a:prstGeom prst="ellipse">
            <a:avLst/>
          </a:prstGeom>
          <a:ln>
            <a:noFill/>
          </a:ln>
          <a:effectLst>
            <a:softEdge rad="112500"/>
          </a:effectLst>
        </p:spPr>
      </p:pic>
      <p:sp>
        <p:nvSpPr>
          <p:cNvPr id="622" name="Google Shape;622;p47"/>
          <p:cNvSpPr txBox="1"/>
          <p:nvPr/>
        </p:nvSpPr>
        <p:spPr>
          <a:xfrm>
            <a:off x="1230231" y="4148725"/>
            <a:ext cx="1346700" cy="3965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dk1"/>
                </a:solidFill>
                <a:latin typeface="Hind"/>
                <a:ea typeface="Hind"/>
                <a:cs typeface="Hind"/>
                <a:sym typeface="Hind"/>
              </a:rPr>
              <a:t>Manpreet Singh</a:t>
            </a:r>
            <a:br>
              <a:rPr lang="en" dirty="0">
                <a:latin typeface="Hind"/>
                <a:ea typeface="Hind"/>
                <a:cs typeface="Hind"/>
                <a:sym typeface="Hind"/>
              </a:rPr>
            </a:br>
            <a:r>
              <a:rPr lang="en" sz="800" dirty="0">
                <a:solidFill>
                  <a:schemeClr val="dk2"/>
                </a:solidFill>
                <a:latin typeface="Hind"/>
                <a:ea typeface="Hind"/>
                <a:cs typeface="Hind"/>
                <a:sym typeface="Hind"/>
              </a:rPr>
              <a:t>Team Leader</a:t>
            </a:r>
            <a:endParaRPr sz="800" dirty="0">
              <a:solidFill>
                <a:schemeClr val="dk2"/>
              </a:solidFill>
              <a:latin typeface="Hind"/>
              <a:ea typeface="Hind"/>
              <a:cs typeface="Hind"/>
              <a:sym typeface="Hind"/>
            </a:endParaRPr>
          </a:p>
        </p:txBody>
      </p:sp>
      <p:pic>
        <p:nvPicPr>
          <p:cNvPr id="623" name="Google Shape;623;p47"/>
          <p:cNvPicPr preferRelativeResize="0"/>
          <p:nvPr/>
        </p:nvPicPr>
        <p:blipFill rotWithShape="1">
          <a:blip r:embed="rId4"/>
          <a:srcRect b="25016"/>
          <a:stretch/>
        </p:blipFill>
        <p:spPr>
          <a:xfrm>
            <a:off x="2987350" y="2684821"/>
            <a:ext cx="1346700" cy="1346400"/>
          </a:xfrm>
          <a:prstGeom prst="ellipse">
            <a:avLst/>
          </a:prstGeom>
          <a:ln>
            <a:noFill/>
          </a:ln>
          <a:effectLst>
            <a:softEdge rad="112500"/>
          </a:effectLst>
        </p:spPr>
      </p:pic>
      <p:sp>
        <p:nvSpPr>
          <p:cNvPr id="624" name="Google Shape;624;p47"/>
          <p:cNvSpPr txBox="1"/>
          <p:nvPr/>
        </p:nvSpPr>
        <p:spPr>
          <a:xfrm>
            <a:off x="3020274" y="4148725"/>
            <a:ext cx="1346700" cy="3965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Hind"/>
                <a:ea typeface="Hind"/>
                <a:cs typeface="Hind"/>
                <a:sym typeface="Hind"/>
              </a:rPr>
              <a:t>Nripesh Kumar</a:t>
            </a:r>
            <a:br>
              <a:rPr lang="en" dirty="0">
                <a:latin typeface="Hind"/>
                <a:ea typeface="Hind"/>
                <a:cs typeface="Hind"/>
                <a:sym typeface="Hind"/>
              </a:rPr>
            </a:br>
            <a:r>
              <a:rPr lang="en-US" sz="800" dirty="0">
                <a:solidFill>
                  <a:schemeClr val="dk2"/>
                </a:solidFill>
                <a:latin typeface="Hind"/>
                <a:ea typeface="Hind"/>
                <a:cs typeface="Hind"/>
                <a:sym typeface="Hind"/>
              </a:rPr>
              <a:t>Team Member</a:t>
            </a:r>
          </a:p>
          <a:p>
            <a:pPr marL="0" lvl="0" indent="0" algn="ctr" rtl="0">
              <a:spcBef>
                <a:spcPts val="400"/>
              </a:spcBef>
              <a:spcAft>
                <a:spcPts val="400"/>
              </a:spcAft>
              <a:buNone/>
            </a:pPr>
            <a:endParaRPr dirty="0">
              <a:latin typeface="Hind"/>
              <a:ea typeface="Hind"/>
              <a:cs typeface="Hind"/>
              <a:sym typeface="Hind"/>
            </a:endParaRPr>
          </a:p>
        </p:txBody>
      </p:sp>
      <p:sp>
        <p:nvSpPr>
          <p:cNvPr id="626" name="Google Shape;626;p47"/>
          <p:cNvSpPr txBox="1"/>
          <p:nvPr/>
        </p:nvSpPr>
        <p:spPr>
          <a:xfrm>
            <a:off x="4810317" y="4148725"/>
            <a:ext cx="1346700" cy="3965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Hind"/>
                <a:ea typeface="Hind"/>
                <a:cs typeface="Hind"/>
                <a:sym typeface="Hind"/>
              </a:rPr>
              <a:t>Fahad Khan</a:t>
            </a:r>
            <a:br>
              <a:rPr lang="en" dirty="0">
                <a:latin typeface="Hind"/>
                <a:ea typeface="Hind"/>
                <a:cs typeface="Hind"/>
                <a:sym typeface="Hind"/>
              </a:rPr>
            </a:br>
            <a:r>
              <a:rPr lang="en" sz="800" dirty="0">
                <a:solidFill>
                  <a:schemeClr val="dk2"/>
                </a:solidFill>
                <a:latin typeface="Hind"/>
                <a:ea typeface="Hind"/>
                <a:cs typeface="Hind"/>
                <a:sym typeface="Hind"/>
              </a:rPr>
              <a:t>Team Member</a:t>
            </a:r>
            <a:endParaRPr sz="800" dirty="0">
              <a:solidFill>
                <a:schemeClr val="dk2"/>
              </a:solidFill>
              <a:latin typeface="Hind"/>
              <a:ea typeface="Hind"/>
              <a:cs typeface="Hind"/>
              <a:sym typeface="Hind"/>
            </a:endParaRPr>
          </a:p>
        </p:txBody>
      </p:sp>
      <p:pic>
        <p:nvPicPr>
          <p:cNvPr id="627" name="Google Shape;627;p47"/>
          <p:cNvPicPr preferRelativeResize="0"/>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Lst>
          </a:blip>
          <a:srcRect l="14380" t="11682" r="11355" b="22602"/>
          <a:stretch/>
        </p:blipFill>
        <p:spPr>
          <a:xfrm>
            <a:off x="6713542" y="2684821"/>
            <a:ext cx="1342156" cy="1352805"/>
          </a:xfrm>
          <a:prstGeom prst="ellipse">
            <a:avLst/>
          </a:prstGeom>
          <a:ln>
            <a:noFill/>
          </a:ln>
          <a:effectLst>
            <a:softEdge rad="112500"/>
          </a:effectLst>
        </p:spPr>
      </p:pic>
      <p:sp>
        <p:nvSpPr>
          <p:cNvPr id="628" name="Google Shape;628;p47"/>
          <p:cNvSpPr txBox="1"/>
          <p:nvPr/>
        </p:nvSpPr>
        <p:spPr>
          <a:xfrm>
            <a:off x="6600361" y="4148725"/>
            <a:ext cx="1346700" cy="39652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Hind"/>
                <a:ea typeface="Hind"/>
                <a:cs typeface="Hind"/>
                <a:sym typeface="Hind"/>
              </a:rPr>
              <a:t>Yuvpartap Singh</a:t>
            </a:r>
            <a:br>
              <a:rPr lang="en" dirty="0">
                <a:latin typeface="Hind"/>
                <a:ea typeface="Hind"/>
                <a:cs typeface="Hind"/>
                <a:sym typeface="Hind"/>
              </a:rPr>
            </a:br>
            <a:r>
              <a:rPr lang="en" sz="800" dirty="0">
                <a:solidFill>
                  <a:schemeClr val="dk2"/>
                </a:solidFill>
                <a:latin typeface="Hind"/>
                <a:ea typeface="Hind"/>
                <a:cs typeface="Hind"/>
                <a:sym typeface="Hind"/>
              </a:rPr>
              <a:t>Team Member</a:t>
            </a:r>
            <a:endParaRPr sz="800" dirty="0">
              <a:solidFill>
                <a:schemeClr val="dk2"/>
              </a:solidFill>
              <a:latin typeface="Hind"/>
              <a:ea typeface="Hind"/>
              <a:cs typeface="Hind"/>
              <a:sym typeface="Hind"/>
            </a:endParaRPr>
          </a:p>
        </p:txBody>
      </p:sp>
      <p:pic>
        <p:nvPicPr>
          <p:cNvPr id="3" name="Picture 2">
            <a:extLst>
              <a:ext uri="{FF2B5EF4-FFF2-40B4-BE49-F238E27FC236}">
                <a16:creationId xmlns:a16="http://schemas.microsoft.com/office/drawing/2014/main" id="{BF744313-66EC-5C53-03E6-2B46FC37FE67}"/>
              </a:ext>
            </a:extLst>
          </p:cNvPr>
          <p:cNvPicPr>
            <a:picLocks noChangeAspect="1"/>
          </p:cNvPicPr>
          <p:nvPr/>
        </p:nvPicPr>
        <p:blipFill>
          <a:blip r:embed="rId7"/>
          <a:stretch>
            <a:fillRect/>
          </a:stretch>
        </p:blipFill>
        <p:spPr>
          <a:xfrm>
            <a:off x="2572387" y="5502"/>
            <a:ext cx="3523326" cy="2343150"/>
          </a:xfrm>
          <a:prstGeom prst="rect">
            <a:avLst/>
          </a:prstGeom>
        </p:spPr>
      </p:pic>
      <p:pic>
        <p:nvPicPr>
          <p:cNvPr id="2" name="Picture 1">
            <a:extLst>
              <a:ext uri="{FF2B5EF4-FFF2-40B4-BE49-F238E27FC236}">
                <a16:creationId xmlns:a16="http://schemas.microsoft.com/office/drawing/2014/main" id="{E2D852E0-F3CA-34E7-CD2B-5D4C36F4C51D}"/>
              </a:ext>
            </a:extLst>
          </p:cNvPr>
          <p:cNvPicPr>
            <a:picLocks noChangeAspect="1"/>
          </p:cNvPicPr>
          <p:nvPr/>
        </p:nvPicPr>
        <p:blipFill>
          <a:blip r:embed="rId8"/>
          <a:stretch>
            <a:fillRect/>
          </a:stretch>
        </p:blipFill>
        <p:spPr>
          <a:xfrm>
            <a:off x="4782303" y="2694809"/>
            <a:ext cx="1313410" cy="1352777"/>
          </a:xfrm>
          <a:prstGeom prst="ellipse">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487880" y="601648"/>
            <a:ext cx="5972100" cy="63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Introduction</a:t>
            </a:r>
            <a:endParaRPr dirty="0"/>
          </a:p>
        </p:txBody>
      </p:sp>
      <p:sp>
        <p:nvSpPr>
          <p:cNvPr id="202" name="Google Shape;202;p16"/>
          <p:cNvSpPr txBox="1">
            <a:spLocks noGrp="1"/>
          </p:cNvSpPr>
          <p:nvPr>
            <p:ph type="body" idx="1"/>
          </p:nvPr>
        </p:nvSpPr>
        <p:spPr>
          <a:xfrm>
            <a:off x="1141228" y="1461355"/>
            <a:ext cx="6318752" cy="2869800"/>
          </a:xfrm>
          <a:prstGeom prst="rect">
            <a:avLst/>
          </a:prstGeom>
        </p:spPr>
        <p:txBody>
          <a:bodyPr spcFirstLastPara="1" wrap="square" lIns="91425" tIns="91425" rIns="91425" bIns="91425" anchor="t" anchorCtr="0">
            <a:noAutofit/>
          </a:bodyPr>
          <a:lstStyle/>
          <a:p>
            <a:pPr marL="114300" indent="0" algn="just">
              <a:lnSpc>
                <a:spcPct val="150000"/>
              </a:lnSpc>
              <a:buNone/>
            </a:pPr>
            <a:r>
              <a:rPr lang="en-US" sz="1600" dirty="0">
                <a:solidFill>
                  <a:srgbClr val="FFC000"/>
                </a:solidFill>
                <a:latin typeface="Times New Roman" panose="02020603050405020304" pitchFamily="18" charset="0"/>
                <a:cs typeface="Times New Roman" panose="02020603050405020304" pitchFamily="18" charset="0"/>
              </a:rPr>
              <a:t>Sign language is a set of gestures that deaf people use to communicate. Unfortunately, normal people don’t understand it, which creates a communication gap that needs to be filled. In this work, we present a computer vision system with neural networks architectures. The architecture is a CNN followed by a Long Short-Term Memory (LSTM) for extracting features. </a:t>
            </a:r>
          </a:p>
        </p:txBody>
      </p:sp>
      <p:sp>
        <p:nvSpPr>
          <p:cNvPr id="205" name="Google Shape;205;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487880" y="601648"/>
            <a:ext cx="5972100" cy="63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Introduction</a:t>
            </a:r>
            <a:endParaRPr dirty="0"/>
          </a:p>
        </p:txBody>
      </p:sp>
      <p:sp>
        <p:nvSpPr>
          <p:cNvPr id="202" name="Google Shape;202;p16"/>
          <p:cNvSpPr txBox="1">
            <a:spLocks noGrp="1"/>
          </p:cNvSpPr>
          <p:nvPr>
            <p:ph type="body" idx="1"/>
          </p:nvPr>
        </p:nvSpPr>
        <p:spPr>
          <a:xfrm>
            <a:off x="1141228" y="1461355"/>
            <a:ext cx="6318752" cy="2869800"/>
          </a:xfrm>
          <a:prstGeom prst="rect">
            <a:avLst/>
          </a:prstGeom>
        </p:spPr>
        <p:txBody>
          <a:bodyPr spcFirstLastPara="1" wrap="square" lIns="91425" tIns="91425" rIns="91425" bIns="91425" anchor="t" anchorCtr="0">
            <a:noAutofit/>
          </a:bodyPr>
          <a:lstStyle/>
          <a:p>
            <a:pPr marL="114300" indent="0" algn="just">
              <a:lnSpc>
                <a:spcPct val="150000"/>
              </a:lnSpc>
              <a:buNone/>
            </a:pPr>
            <a:r>
              <a:rPr lang="en-US" sz="1600" dirty="0">
                <a:solidFill>
                  <a:srgbClr val="FFC000"/>
                </a:solidFill>
                <a:latin typeface="Times New Roman" panose="02020603050405020304" pitchFamily="18" charset="0"/>
                <a:cs typeface="Times New Roman" panose="02020603050405020304" pitchFamily="18" charset="0"/>
              </a:rPr>
              <a:t>Sign language, as we know, is a way of communicating using hand gestures and movements, body language and facial expressions, instead of actually speaking. Like any other spoken languages such as English or Hindi, there are a bunch of different sign languages across the globe. As time passes technology is rapidly evolving and improving the way the world operates. Barriers for people with special needs are diminishing, as projects of the past two decades have unfolded.</a:t>
            </a:r>
          </a:p>
        </p:txBody>
      </p:sp>
      <p:sp>
        <p:nvSpPr>
          <p:cNvPr id="205" name="Google Shape;205;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29718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3" name="Google Shape;213;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10" name="Google Shape;210;p17"/>
          <p:cNvSpPr txBox="1">
            <a:spLocks noGrp="1"/>
          </p:cNvSpPr>
          <p:nvPr>
            <p:ph type="ctrTitle" idx="4294967295"/>
          </p:nvPr>
        </p:nvSpPr>
        <p:spPr>
          <a:xfrm>
            <a:off x="0" y="1524000"/>
            <a:ext cx="3690938" cy="11588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t> </a:t>
            </a:r>
            <a:endParaRPr sz="6000" dirty="0"/>
          </a:p>
        </p:txBody>
      </p:sp>
      <p:sp>
        <p:nvSpPr>
          <p:cNvPr id="211" name="Google Shape;211;p17"/>
          <p:cNvSpPr txBox="1">
            <a:spLocks noGrp="1"/>
          </p:cNvSpPr>
          <p:nvPr>
            <p:ph type="subTitle" idx="4294967295"/>
          </p:nvPr>
        </p:nvSpPr>
        <p:spPr>
          <a:xfrm>
            <a:off x="1595178" y="407817"/>
            <a:ext cx="5953642" cy="853913"/>
          </a:xfrm>
          <a:prstGeom prst="rect">
            <a:avLst/>
          </a:prstGeom>
        </p:spPr>
        <p:txBody>
          <a:bodyPr spcFirstLastPara="1" wrap="square" lIns="91425" tIns="91425" rIns="91425" bIns="91425" anchor="t" anchorCtr="0">
            <a:noAutofit/>
          </a:bodyPr>
          <a:lstStyle/>
          <a:p>
            <a:pPr marL="0" lvl="0" indent="0" algn="ctr">
              <a:buNone/>
            </a:pPr>
            <a:r>
              <a:rPr lang="en-US" sz="3000" b="1" kern="1200" dirty="0">
                <a:solidFill>
                  <a:schemeClr val="tx1"/>
                </a:solidFill>
                <a:latin typeface="Times New Roman" panose="02020603050405020304" pitchFamily="18" charset="0"/>
                <a:ea typeface="+mj-ea"/>
                <a:cs typeface="Times New Roman" panose="02020603050405020304" pitchFamily="18" charset="0"/>
              </a:rPr>
              <a:t>Problem Formulation</a:t>
            </a:r>
          </a:p>
          <a:p>
            <a:pPr marL="0" lvl="0" indent="0">
              <a:buNone/>
            </a:pPr>
            <a:endParaRPr lang="en-US" sz="3600" b="1" kern="1200" dirty="0">
              <a:solidFill>
                <a:schemeClr val="tx1"/>
              </a:solidFill>
              <a:latin typeface="Times New Roman" panose="02020603050405020304" pitchFamily="18" charset="0"/>
              <a:ea typeface="+mj-ea"/>
              <a:cs typeface="Times New Roman" panose="02020603050405020304" pitchFamily="18" charset="0"/>
            </a:endParaRPr>
          </a:p>
          <a:p>
            <a:pPr marL="0" lvl="0" indent="0">
              <a:buNone/>
            </a:pPr>
            <a:endParaRPr sz="1800" b="1" dirty="0">
              <a:solidFill>
                <a:schemeClr val="tx1"/>
              </a:solidFill>
            </a:endParaRPr>
          </a:p>
        </p:txBody>
      </p:sp>
      <p:sp>
        <p:nvSpPr>
          <p:cNvPr id="2" name="TextBox 1">
            <a:extLst>
              <a:ext uri="{FF2B5EF4-FFF2-40B4-BE49-F238E27FC236}">
                <a16:creationId xmlns:a16="http://schemas.microsoft.com/office/drawing/2014/main" id="{2477407E-1805-086B-CF49-10788B6BF775}"/>
              </a:ext>
            </a:extLst>
          </p:cNvPr>
          <p:cNvSpPr txBox="1"/>
          <p:nvPr/>
        </p:nvSpPr>
        <p:spPr>
          <a:xfrm>
            <a:off x="1573618" y="1524000"/>
            <a:ext cx="5996763" cy="2633157"/>
          </a:xfrm>
          <a:prstGeom prst="rect">
            <a:avLst/>
          </a:prstGeom>
          <a:noFill/>
        </p:spPr>
        <p:txBody>
          <a:bodyPr wrap="square" rtlCol="0">
            <a:spAutoFit/>
          </a:bodyPr>
          <a:lstStyle/>
          <a:p>
            <a:pPr marL="0" indent="0" algn="just">
              <a:lnSpc>
                <a:spcPct val="150000"/>
              </a:lnSpc>
              <a:buNone/>
            </a:pPr>
            <a:r>
              <a:rPr lang="en-US" sz="1600" dirty="0">
                <a:solidFill>
                  <a:srgbClr val="FFC000"/>
                </a:solidFill>
                <a:latin typeface="Times New Roman" panose="02020603050405020304" pitchFamily="18" charset="0"/>
                <a:ea typeface="Times New Roman" panose="02020603050405020304" pitchFamily="18" charset="0"/>
              </a:rPr>
              <a:t>Considering the present unfortunate pandemic situation which resulted in the immense increase in use of technology and digitalization. Our project mainly revolves around creating a machine learning model that would help the people with special needs in helping them adapt to these scenarios. One such way is by creating a model with the help of computer vision and deep learning which can assist people with special needs easing the communication process.</a:t>
            </a:r>
            <a:endParaRPr lang="en-IN" sz="1600" dirty="0">
              <a:solidFill>
                <a:srgbClr val="FFC000"/>
              </a:solidFill>
              <a:latin typeface="Arial" panose="020B0604020202020204" pitchFamily="34" charset="0"/>
              <a:ea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FF9714-0F47-D72D-519B-54E6478343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Google Shape;218;p18">
            <a:extLst>
              <a:ext uri="{FF2B5EF4-FFF2-40B4-BE49-F238E27FC236}">
                <a16:creationId xmlns:a16="http://schemas.microsoft.com/office/drawing/2014/main" id="{D95373FA-2669-5D12-7273-3B9A959DE23C}"/>
              </a:ext>
            </a:extLst>
          </p:cNvPr>
          <p:cNvSpPr txBox="1">
            <a:spLocks/>
          </p:cNvSpPr>
          <p:nvPr/>
        </p:nvSpPr>
        <p:spPr>
          <a:xfrm>
            <a:off x="2455292" y="623777"/>
            <a:ext cx="4233413" cy="61243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tx1"/>
                </a:solidFill>
                <a:latin typeface="Times New Roman" panose="02020603050405020304" pitchFamily="18" charset="0"/>
                <a:cs typeface="Times New Roman" panose="02020603050405020304" pitchFamily="18" charset="0"/>
              </a:rPr>
              <a:t>Objectives of the Work</a:t>
            </a:r>
            <a:endParaRPr lang="en-US" sz="3200" b="1" dirty="0">
              <a:solidFill>
                <a:schemeClr val="tx1"/>
              </a:solidFill>
            </a:endParaRPr>
          </a:p>
        </p:txBody>
      </p:sp>
      <p:sp>
        <p:nvSpPr>
          <p:cNvPr id="4" name="Google Shape;219;p18">
            <a:extLst>
              <a:ext uri="{FF2B5EF4-FFF2-40B4-BE49-F238E27FC236}">
                <a16:creationId xmlns:a16="http://schemas.microsoft.com/office/drawing/2014/main" id="{C8C1E90A-C0AC-23EE-2140-5AFB33E044BC}"/>
              </a:ext>
            </a:extLst>
          </p:cNvPr>
          <p:cNvSpPr txBox="1">
            <a:spLocks/>
          </p:cNvSpPr>
          <p:nvPr/>
        </p:nvSpPr>
        <p:spPr>
          <a:xfrm>
            <a:off x="776176" y="1514430"/>
            <a:ext cx="7591647" cy="30930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Researching commonly used signs for communicating</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Processing different landmarks used for locating and identifying hand signs</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Generating dataset for frequently used signs during communication</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Creating a model using created dataset</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Adding customized signs and their meaning for quicker conversations</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Predicting user’s message using generated model</a:t>
            </a:r>
          </a:p>
          <a:p>
            <a:pPr marL="742950" indent="-285750" algn="just">
              <a:lnSpc>
                <a:spcPct val="150000"/>
              </a:lnSpc>
              <a:spcBef>
                <a:spcPts val="200"/>
              </a:spcBef>
              <a:buClr>
                <a:schemeClr val="bg1">
                  <a:lumMod val="10000"/>
                  <a:lumOff val="90000"/>
                </a:schemeClr>
              </a:buClr>
              <a:buFont typeface="Wingdings" panose="05000000000000000000" pitchFamily="2" charset="2"/>
              <a:buChar char="Ø"/>
            </a:pPr>
            <a:r>
              <a:rPr lang="en-IN" sz="1600" dirty="0">
                <a:solidFill>
                  <a:schemeClr val="bg1">
                    <a:lumMod val="50000"/>
                    <a:lumOff val="50000"/>
                  </a:schemeClr>
                </a:solidFill>
                <a:latin typeface="Times New Roman" panose="02020603050405020304" pitchFamily="18" charset="0"/>
                <a:ea typeface="Arial" panose="020B0604020202020204" pitchFamily="34" charset="0"/>
                <a:cs typeface="Times New Roman" panose="02020603050405020304" pitchFamily="18" charset="0"/>
              </a:rPr>
              <a:t>Displaying and saying aloud predicted words</a:t>
            </a:r>
          </a:p>
        </p:txBody>
      </p:sp>
    </p:spTree>
    <p:extLst>
      <p:ext uri="{BB962C8B-B14F-4D97-AF65-F5344CB8AC3E}">
        <p14:creationId xmlns:p14="http://schemas.microsoft.com/office/powerpoint/2010/main" val="2799858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0"/>
            <a:ext cx="5025730" cy="1097280"/>
          </a:xfrm>
          <a:prstGeom prst="rect">
            <a:avLst/>
          </a:prstGeom>
        </p:spPr>
        <p:txBody>
          <a:bodyPr spcFirstLastPara="1" wrap="square" lIns="91425" tIns="91425" rIns="91425" bIns="91425" anchor="ctr" anchorCtr="0">
            <a:noAutofit/>
          </a:bodyPr>
          <a:lstStyle/>
          <a:p>
            <a:pPr marL="0" lvl="0" indent="0">
              <a:buNone/>
            </a:pPr>
            <a:r>
              <a:rPr lang="en-US" sz="3200" i="0" dirty="0">
                <a:latin typeface="Times New Roman" panose="02020603050405020304" pitchFamily="18" charset="0"/>
                <a:cs typeface="Times New Roman" panose="02020603050405020304" pitchFamily="18" charset="0"/>
              </a:rPr>
              <a:t>METHODOLOGY USED</a:t>
            </a:r>
            <a:endParaRPr sz="3200" i="0" dirty="0"/>
          </a:p>
        </p:txBody>
      </p:sp>
      <p:sp>
        <p:nvSpPr>
          <p:cNvPr id="226" name="Google Shape;226;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image6.png">
            <a:extLst>
              <a:ext uri="{FF2B5EF4-FFF2-40B4-BE49-F238E27FC236}">
                <a16:creationId xmlns:a16="http://schemas.microsoft.com/office/drawing/2014/main" id="{998CA4AC-8548-D400-A4F7-FE6B7B75E69A}"/>
              </a:ext>
            </a:extLst>
          </p:cNvPr>
          <p:cNvPicPr/>
          <p:nvPr/>
        </p:nvPicPr>
        <p:blipFill>
          <a:blip r:embed="rId3"/>
          <a:srcRect/>
          <a:stretch>
            <a:fillRect/>
          </a:stretch>
        </p:blipFill>
        <p:spPr>
          <a:xfrm>
            <a:off x="3020985" y="1041816"/>
            <a:ext cx="2818617" cy="3770809"/>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2E8E43DA-FB82-0CAC-245D-64E5E5FEB641}"/>
              </a:ext>
            </a:extLst>
          </p:cNvPr>
          <p:cNvSpPr txBox="1"/>
          <p:nvPr/>
        </p:nvSpPr>
        <p:spPr>
          <a:xfrm>
            <a:off x="2260468" y="4812625"/>
            <a:ext cx="4339650" cy="261610"/>
          </a:xfrm>
          <a:prstGeom prst="rect">
            <a:avLst/>
          </a:prstGeom>
          <a:noFill/>
        </p:spPr>
        <p:txBody>
          <a:bodyPr wrap="none" rtlCol="0">
            <a:spAutoFit/>
          </a:bodyPr>
          <a:lstStyle/>
          <a:p>
            <a:r>
              <a:rPr lang="en-US" sz="1100" dirty="0">
                <a:solidFill>
                  <a:schemeClr val="tx1"/>
                </a:solidFill>
              </a:rPr>
              <a:t>Fig: Reading the camera frame and adding landmarks to the frame</a:t>
            </a:r>
            <a:endParaRPr lang="en-IN" sz="11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0"/>
            <a:ext cx="5025730" cy="1097280"/>
          </a:xfrm>
          <a:prstGeom prst="rect">
            <a:avLst/>
          </a:prstGeom>
        </p:spPr>
        <p:txBody>
          <a:bodyPr spcFirstLastPara="1" wrap="square" lIns="91425" tIns="91425" rIns="91425" bIns="91425" anchor="ctr" anchorCtr="0">
            <a:noAutofit/>
          </a:bodyPr>
          <a:lstStyle/>
          <a:p>
            <a:pPr marL="0" lvl="0" indent="0">
              <a:buNone/>
            </a:pPr>
            <a:r>
              <a:rPr lang="en-US" sz="3200" i="0" dirty="0">
                <a:latin typeface="Times New Roman" panose="02020603050405020304" pitchFamily="18" charset="0"/>
                <a:cs typeface="Times New Roman" panose="02020603050405020304" pitchFamily="18" charset="0"/>
              </a:rPr>
              <a:t>METHODOLOGY USED</a:t>
            </a:r>
            <a:endParaRPr sz="3200" i="0" dirty="0"/>
          </a:p>
        </p:txBody>
      </p:sp>
      <p:sp>
        <p:nvSpPr>
          <p:cNvPr id="226" name="Google Shape;226;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4" name="image21.png">
            <a:extLst>
              <a:ext uri="{FF2B5EF4-FFF2-40B4-BE49-F238E27FC236}">
                <a16:creationId xmlns:a16="http://schemas.microsoft.com/office/drawing/2014/main" id="{D974111C-0983-489F-322C-53E63B77E405}"/>
              </a:ext>
            </a:extLst>
          </p:cNvPr>
          <p:cNvPicPr/>
          <p:nvPr/>
        </p:nvPicPr>
        <p:blipFill>
          <a:blip r:embed="rId3"/>
          <a:srcRect/>
          <a:stretch>
            <a:fillRect/>
          </a:stretch>
        </p:blipFill>
        <p:spPr>
          <a:xfrm>
            <a:off x="2938684" y="929568"/>
            <a:ext cx="2970026" cy="3883057"/>
          </a:xfrm>
          <a:prstGeom prst="roundRect">
            <a:avLst>
              <a:gd name="adj" fmla="val 8594"/>
            </a:avLst>
          </a:prstGeom>
          <a:solidFill>
            <a:srgbClr val="FFFFFF">
              <a:shade val="85000"/>
            </a:srgbClr>
          </a:solidFill>
          <a:ln>
            <a:noFill/>
          </a:ln>
          <a:effectLst/>
        </p:spPr>
      </p:pic>
      <p:sp>
        <p:nvSpPr>
          <p:cNvPr id="8" name="TextBox 7">
            <a:extLst>
              <a:ext uri="{FF2B5EF4-FFF2-40B4-BE49-F238E27FC236}">
                <a16:creationId xmlns:a16="http://schemas.microsoft.com/office/drawing/2014/main" id="{440692FC-6074-4B90-CF22-6A1045521D3A}"/>
              </a:ext>
            </a:extLst>
          </p:cNvPr>
          <p:cNvSpPr txBox="1"/>
          <p:nvPr/>
        </p:nvSpPr>
        <p:spPr>
          <a:xfrm>
            <a:off x="2968995" y="4847270"/>
            <a:ext cx="2816797" cy="261610"/>
          </a:xfrm>
          <a:prstGeom prst="rect">
            <a:avLst/>
          </a:prstGeom>
          <a:noFill/>
        </p:spPr>
        <p:txBody>
          <a:bodyPr wrap="none" rtlCol="0">
            <a:spAutoFit/>
          </a:bodyPr>
          <a:lstStyle/>
          <a:p>
            <a:r>
              <a:rPr lang="en-US" sz="1100" dirty="0">
                <a:solidFill>
                  <a:schemeClr val="tx1"/>
                </a:solidFill>
              </a:rPr>
              <a:t>Fig: Training the model by feeding dataset</a:t>
            </a:r>
            <a:endParaRPr lang="en-IN" sz="1100" dirty="0">
              <a:solidFill>
                <a:schemeClr val="tx1"/>
              </a:solidFill>
            </a:endParaRPr>
          </a:p>
        </p:txBody>
      </p:sp>
    </p:spTree>
    <p:extLst>
      <p:ext uri="{BB962C8B-B14F-4D97-AF65-F5344CB8AC3E}">
        <p14:creationId xmlns:p14="http://schemas.microsoft.com/office/powerpoint/2010/main" val="162930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25675" y="0"/>
            <a:ext cx="5025730" cy="1097280"/>
          </a:xfrm>
          <a:prstGeom prst="rect">
            <a:avLst/>
          </a:prstGeom>
        </p:spPr>
        <p:txBody>
          <a:bodyPr spcFirstLastPara="1" wrap="square" lIns="91425" tIns="91425" rIns="91425" bIns="91425" anchor="ctr" anchorCtr="0">
            <a:noAutofit/>
          </a:bodyPr>
          <a:lstStyle/>
          <a:p>
            <a:pPr marL="0" lvl="0" indent="0">
              <a:buNone/>
            </a:pPr>
            <a:r>
              <a:rPr lang="en-US" sz="3200" i="0" dirty="0">
                <a:latin typeface="Times New Roman" panose="02020603050405020304" pitchFamily="18" charset="0"/>
                <a:cs typeface="Times New Roman" panose="02020603050405020304" pitchFamily="18" charset="0"/>
              </a:rPr>
              <a:t>METHODOLOGY USED</a:t>
            </a:r>
            <a:endParaRPr sz="3200" i="0" dirty="0"/>
          </a:p>
        </p:txBody>
      </p:sp>
      <p:sp>
        <p:nvSpPr>
          <p:cNvPr id="226" name="Google Shape;226;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8" name="image8.png">
            <a:extLst>
              <a:ext uri="{FF2B5EF4-FFF2-40B4-BE49-F238E27FC236}">
                <a16:creationId xmlns:a16="http://schemas.microsoft.com/office/drawing/2014/main" id="{E8707FAB-B1D5-2FDD-B203-60D40765B932}"/>
              </a:ext>
            </a:extLst>
          </p:cNvPr>
          <p:cNvPicPr/>
          <p:nvPr/>
        </p:nvPicPr>
        <p:blipFill>
          <a:blip r:embed="rId3"/>
          <a:srcRect/>
          <a:stretch>
            <a:fillRect/>
          </a:stretch>
        </p:blipFill>
        <p:spPr>
          <a:xfrm>
            <a:off x="2991285" y="876061"/>
            <a:ext cx="2959459" cy="4012496"/>
          </a:xfrm>
          <a:prstGeom prst="roundRect">
            <a:avLst>
              <a:gd name="adj" fmla="val 8594"/>
            </a:avLst>
          </a:prstGeom>
          <a:solidFill>
            <a:srgbClr val="FFFFFF">
              <a:shade val="85000"/>
            </a:srgbClr>
          </a:solidFill>
          <a:ln>
            <a:noFill/>
          </a:ln>
          <a:effectLst/>
        </p:spPr>
      </p:pic>
      <p:sp>
        <p:nvSpPr>
          <p:cNvPr id="9" name="TextBox 8">
            <a:extLst>
              <a:ext uri="{FF2B5EF4-FFF2-40B4-BE49-F238E27FC236}">
                <a16:creationId xmlns:a16="http://schemas.microsoft.com/office/drawing/2014/main" id="{330675D2-6441-ADD0-6887-04FADFBE2294}"/>
              </a:ext>
            </a:extLst>
          </p:cNvPr>
          <p:cNvSpPr txBox="1"/>
          <p:nvPr/>
        </p:nvSpPr>
        <p:spPr>
          <a:xfrm>
            <a:off x="2968995" y="4847270"/>
            <a:ext cx="2927404" cy="261610"/>
          </a:xfrm>
          <a:prstGeom prst="rect">
            <a:avLst/>
          </a:prstGeom>
          <a:noFill/>
        </p:spPr>
        <p:txBody>
          <a:bodyPr wrap="none" rtlCol="0">
            <a:spAutoFit/>
          </a:bodyPr>
          <a:lstStyle/>
          <a:p>
            <a:r>
              <a:rPr lang="en-US" sz="1100" dirty="0">
                <a:solidFill>
                  <a:schemeClr val="tx1"/>
                </a:solidFill>
              </a:rPr>
              <a:t>Fig:  Testing the model with GUI Application</a:t>
            </a:r>
            <a:endParaRPr lang="en-IN" sz="1100" dirty="0">
              <a:solidFill>
                <a:schemeClr val="tx1"/>
              </a:solidFill>
            </a:endParaRPr>
          </a:p>
        </p:txBody>
      </p:sp>
    </p:spTree>
    <p:extLst>
      <p:ext uri="{BB962C8B-B14F-4D97-AF65-F5344CB8AC3E}">
        <p14:creationId xmlns:p14="http://schemas.microsoft.com/office/powerpoint/2010/main" val="1157576168"/>
      </p:ext>
    </p:extLst>
  </p:cSld>
  <p:clrMapOvr>
    <a:masterClrMapping/>
  </p:clrMapOvr>
</p:sld>
</file>

<file path=ppt/theme/theme1.xml><?xml version="1.0" encoding="utf-8"?>
<a:theme xmlns:a="http://schemas.openxmlformats.org/drawingml/2006/main"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434</TotalTime>
  <Words>940</Words>
  <Application>Microsoft Office PowerPoint</Application>
  <PresentationFormat>On-screen Show (16:9)</PresentationFormat>
  <Paragraphs>122</Paragraphs>
  <Slides>25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Hind</vt:lpstr>
      <vt:lpstr>Wingdings</vt:lpstr>
      <vt:lpstr>Symbol</vt:lpstr>
      <vt:lpstr>Calibri</vt:lpstr>
      <vt:lpstr>Arial</vt:lpstr>
      <vt:lpstr>Times New Roman</vt:lpstr>
      <vt:lpstr>Dumaine</vt:lpstr>
      <vt:lpstr>PowerPoint Presentation</vt:lpstr>
      <vt:lpstr>OUTLINE</vt:lpstr>
      <vt:lpstr>Introduction</vt:lpstr>
      <vt:lpstr>Introduction</vt:lpstr>
      <vt:lpstr> </vt:lpstr>
      <vt:lpstr>PowerPoint Presentation</vt:lpstr>
      <vt:lpstr>PowerPoint Presentation</vt:lpstr>
      <vt:lpstr>PowerPoint Presentation</vt:lpstr>
      <vt:lpstr>PowerPoint Presentation</vt:lpstr>
      <vt:lpstr>Results and Outputs</vt:lpstr>
      <vt:lpstr>Data collection for three actions with 30 sequences in each and each sequence worth of 30 frames data</vt:lpstr>
      <vt:lpstr>The Scalars dashboard shows how the loss and metrics change with every epoch.</vt:lpstr>
      <vt:lpstr>Demonstration By  Nripesh Kumar</vt:lpstr>
      <vt:lpstr> </vt:lpstr>
      <vt:lpstr> </vt:lpstr>
      <vt:lpstr>PowerPoint Presentation</vt:lpstr>
      <vt:lpstr>PowerPoint Presentation</vt:lpstr>
      <vt:lpstr>PowerPoint Presentation</vt:lpstr>
      <vt:lpstr>CONCLUSION</vt:lpstr>
      <vt:lpstr>Roadmap</vt:lpstr>
      <vt:lpstr>FUTURE SCOPE</vt:lpstr>
      <vt:lpstr>References</vt:lpstr>
      <vt:lpstr>References</vt:lpstr>
      <vt:lpstr>References</vt:lpstr>
      <vt:lpstr>Team Presentation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Sharry</dc:creator>
  <cp:lastModifiedBy>20BCS6444@cuchd.in</cp:lastModifiedBy>
  <cp:revision>11</cp:revision>
  <dcterms:modified xsi:type="dcterms:W3CDTF">2023-03-21T02:42:10Z</dcterms:modified>
</cp:coreProperties>
</file>